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F25"/>
    <a:srgbClr val="00C4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8" d="100"/>
          <a:sy n="58" d="100"/>
        </p:scale>
        <p:origin x="675"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1BC046-567E-41A7-8161-E5F966A22A33}" type="datetimeFigureOut">
              <a:rPr lang="en-CA" smtClean="0"/>
              <a:t>2021-06-18</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265C08-CBF0-4EBE-AE82-CFAC977C4241}" type="slidenum">
              <a:rPr lang="en-CA" smtClean="0"/>
              <a:t>‹#›</a:t>
            </a:fld>
            <a:endParaRPr lang="en-CA"/>
          </a:p>
        </p:txBody>
      </p:sp>
    </p:spTree>
    <p:extLst>
      <p:ext uri="{BB962C8B-B14F-4D97-AF65-F5344CB8AC3E}">
        <p14:creationId xmlns:p14="http://schemas.microsoft.com/office/powerpoint/2010/main" val="2254207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Narrow" panose="020B0606020202030204" pitchFamily="34" charset="0"/>
              </a:defRPr>
            </a:lvl1pPr>
            <a:lvl2pPr marL="742950" indent="-285750">
              <a:spcBef>
                <a:spcPct val="30000"/>
              </a:spcBef>
              <a:defRPr sz="1200">
                <a:solidFill>
                  <a:schemeClr val="tx1"/>
                </a:solidFill>
                <a:latin typeface="Arial Narrow" panose="020B0606020202030204" pitchFamily="34" charset="0"/>
              </a:defRPr>
            </a:lvl2pPr>
            <a:lvl3pPr marL="1143000" indent="-228600">
              <a:spcBef>
                <a:spcPct val="30000"/>
              </a:spcBef>
              <a:defRPr sz="1200">
                <a:solidFill>
                  <a:schemeClr val="tx1"/>
                </a:solidFill>
                <a:latin typeface="Arial Narrow" panose="020B0606020202030204" pitchFamily="34" charset="0"/>
              </a:defRPr>
            </a:lvl3pPr>
            <a:lvl4pPr marL="1600200" indent="-228600">
              <a:spcBef>
                <a:spcPct val="30000"/>
              </a:spcBef>
              <a:defRPr sz="1200">
                <a:solidFill>
                  <a:schemeClr val="tx1"/>
                </a:solidFill>
                <a:latin typeface="Arial Narrow" panose="020B0606020202030204" pitchFamily="34" charset="0"/>
              </a:defRPr>
            </a:lvl4pPr>
            <a:lvl5pPr marL="2057400" indent="-228600">
              <a:spcBef>
                <a:spcPct val="30000"/>
              </a:spcBef>
              <a:defRPr sz="1200">
                <a:solidFill>
                  <a:schemeClr val="tx1"/>
                </a:solidFill>
                <a:latin typeface="Arial Narrow" panose="020B0606020202030204" pitchFamily="34" charset="0"/>
              </a:defRPr>
            </a:lvl5pPr>
            <a:lvl6pPr marL="2514600" indent="-228600" eaLnBrk="0" fontAlgn="base" hangingPunct="0">
              <a:spcBef>
                <a:spcPct val="30000"/>
              </a:spcBef>
              <a:spcAft>
                <a:spcPct val="0"/>
              </a:spcAft>
              <a:defRPr sz="1200">
                <a:solidFill>
                  <a:schemeClr val="tx1"/>
                </a:solidFill>
                <a:latin typeface="Arial Narrow" panose="020B0606020202030204" pitchFamily="34" charset="0"/>
              </a:defRPr>
            </a:lvl6pPr>
            <a:lvl7pPr marL="2971800" indent="-228600" eaLnBrk="0" fontAlgn="base" hangingPunct="0">
              <a:spcBef>
                <a:spcPct val="30000"/>
              </a:spcBef>
              <a:spcAft>
                <a:spcPct val="0"/>
              </a:spcAft>
              <a:defRPr sz="1200">
                <a:solidFill>
                  <a:schemeClr val="tx1"/>
                </a:solidFill>
                <a:latin typeface="Arial Narrow" panose="020B0606020202030204" pitchFamily="34" charset="0"/>
              </a:defRPr>
            </a:lvl7pPr>
            <a:lvl8pPr marL="3429000" indent="-228600" eaLnBrk="0" fontAlgn="base" hangingPunct="0">
              <a:spcBef>
                <a:spcPct val="30000"/>
              </a:spcBef>
              <a:spcAft>
                <a:spcPct val="0"/>
              </a:spcAft>
              <a:defRPr sz="1200">
                <a:solidFill>
                  <a:schemeClr val="tx1"/>
                </a:solidFill>
                <a:latin typeface="Arial Narrow" panose="020B0606020202030204" pitchFamily="34" charset="0"/>
              </a:defRPr>
            </a:lvl8pPr>
            <a:lvl9pPr marL="3886200" indent="-228600" eaLnBrk="0" fontAlgn="base" hangingPunct="0">
              <a:spcBef>
                <a:spcPct val="30000"/>
              </a:spcBef>
              <a:spcAft>
                <a:spcPct val="0"/>
              </a:spcAft>
              <a:defRPr sz="1200">
                <a:solidFill>
                  <a:schemeClr val="tx1"/>
                </a:solidFill>
                <a:latin typeface="Arial Narrow" panose="020B0606020202030204" pitchFamily="34" charset="0"/>
              </a:defRPr>
            </a:lvl9pPr>
          </a:lstStyle>
          <a:p>
            <a:pPr>
              <a:spcBef>
                <a:spcPct val="0"/>
              </a:spcBef>
            </a:pPr>
            <a:fld id="{12D963EA-723F-4A59-B72E-7DF65EFDA52A}" type="slidenum">
              <a:rPr lang="en-US" altLang="en-US" smtClean="0">
                <a:solidFill>
                  <a:srgbClr val="808080"/>
                </a:solidFill>
              </a:rPr>
              <a:pPr>
                <a:spcBef>
                  <a:spcPct val="0"/>
                </a:spcBef>
              </a:pPr>
              <a:t>1</a:t>
            </a:fld>
            <a:endParaRPr lang="en-US" altLang="en-US">
              <a:solidFill>
                <a:srgbClr val="808080"/>
              </a:solidFill>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a:t>Permits/approvals are required at all stages of the mining life cycle – Exploration permits, Environmental Assessment Approvals, Construction Approvals (mine/mill/HSWDG, tailings and waste rock areas, air emission abatement equipment, potable waterworks etc), Operating Approvals for the site as well as potable waterworks, Decommissioning and Reclamation Approvals.</a:t>
            </a:r>
          </a:p>
          <a:p>
            <a:pPr eaLnBrk="1" hangingPunct="1"/>
            <a:endParaRPr lang="en-US" altLang="en-US" sz="1400"/>
          </a:p>
          <a:p>
            <a:pPr eaLnBrk="1" hangingPunct="1"/>
            <a:r>
              <a:rPr lang="en-US" altLang="en-US" sz="1400"/>
              <a:t>One requirement of </a:t>
            </a:r>
            <a:r>
              <a:rPr lang="en-US" altLang="en-US" sz="1400" i="1"/>
              <a:t>The Mineral Industry Environmental Protection Regulations </a:t>
            </a:r>
            <a:r>
              <a:rPr lang="en-US" altLang="en-US" sz="1400"/>
              <a:t>is that mining companies are required to provide the Ministry of Environment with an updated Decommissioning and Reclamation plan at least once every 5 years and that they must also post financial assurance (generally through an Irrevocable Letter of Credit or D&amp;R Trust Fund) to cover the cost of decommissioning and reclamation in the event that the company is no longer economically viable. In this way, the taxpayers of Saskatchewan are assured that they won’t bear the cost of decommissioning and reclaiming a site. </a:t>
            </a:r>
          </a:p>
          <a:p>
            <a:pPr eaLnBrk="1" hangingPunct="1"/>
            <a:endParaRPr lang="en-US" altLang="en-US" sz="1400"/>
          </a:p>
          <a:p>
            <a:pPr eaLnBrk="1" hangingPunct="1"/>
            <a:r>
              <a:rPr lang="en-US" altLang="en-US" sz="1400"/>
              <a:t>Also mention that for mines on Crown Lands the final step in the process is Institutional Control. </a:t>
            </a:r>
            <a:r>
              <a:rPr lang="en-CA" altLang="en-US"/>
              <a:t>In 2007, the province legislated </a:t>
            </a:r>
            <a:r>
              <a:rPr lang="en-CA" altLang="en-US" i="1"/>
              <a:t>The Reclaimed Industrial Sites Act</a:t>
            </a:r>
            <a:r>
              <a:rPr lang="en-CA" altLang="en-US"/>
              <a:t> and </a:t>
            </a:r>
            <a:r>
              <a:rPr lang="en-CA" altLang="en-US" i="1"/>
              <a:t>The Reclaimed Industrial Sites Regulations</a:t>
            </a:r>
            <a:r>
              <a:rPr lang="en-CA" altLang="en-US"/>
              <a:t> to establish and enforce the Institutional Control Program (ICP).  The ICP implements the process for the long term monitoring and maintenance of sites when mining/milling activities have ended, remediation has been completed and approved; and the process for transfer of the site to provincial responsibility.  The two primary components of the ICP are the Institutional Control Registry and the Institutional Control funds: the Monitoring and Maintenance Fund and the Unforeseen Events Fund.  The Registry will maintain a formal record of closed sites, manage the funding and perform any required monitoring and maintenance work.  This process is managed by the Ministry of Economy who also administer the Orphan Oil and Gas Well and Facility Program.</a:t>
            </a:r>
            <a:r>
              <a:rPr lang="en-US" altLang="en-US" sz="1400"/>
              <a:t> </a:t>
            </a:r>
          </a:p>
        </p:txBody>
      </p:sp>
    </p:spTree>
    <p:extLst>
      <p:ext uri="{BB962C8B-B14F-4D97-AF65-F5344CB8AC3E}">
        <p14:creationId xmlns:p14="http://schemas.microsoft.com/office/powerpoint/2010/main" val="2502049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Narrow" panose="020B0606020202030204" pitchFamily="34" charset="0"/>
              </a:defRPr>
            </a:lvl1pPr>
            <a:lvl2pPr marL="742950" indent="-285750">
              <a:spcBef>
                <a:spcPct val="30000"/>
              </a:spcBef>
              <a:defRPr sz="1200">
                <a:solidFill>
                  <a:schemeClr val="tx1"/>
                </a:solidFill>
                <a:latin typeface="Arial Narrow" panose="020B0606020202030204" pitchFamily="34" charset="0"/>
              </a:defRPr>
            </a:lvl2pPr>
            <a:lvl3pPr marL="1143000" indent="-228600">
              <a:spcBef>
                <a:spcPct val="30000"/>
              </a:spcBef>
              <a:defRPr sz="1200">
                <a:solidFill>
                  <a:schemeClr val="tx1"/>
                </a:solidFill>
                <a:latin typeface="Arial Narrow" panose="020B0606020202030204" pitchFamily="34" charset="0"/>
              </a:defRPr>
            </a:lvl3pPr>
            <a:lvl4pPr marL="1600200" indent="-228600">
              <a:spcBef>
                <a:spcPct val="30000"/>
              </a:spcBef>
              <a:defRPr sz="1200">
                <a:solidFill>
                  <a:schemeClr val="tx1"/>
                </a:solidFill>
                <a:latin typeface="Arial Narrow" panose="020B0606020202030204" pitchFamily="34" charset="0"/>
              </a:defRPr>
            </a:lvl4pPr>
            <a:lvl5pPr marL="2057400" indent="-228600">
              <a:spcBef>
                <a:spcPct val="30000"/>
              </a:spcBef>
              <a:defRPr sz="1200">
                <a:solidFill>
                  <a:schemeClr val="tx1"/>
                </a:solidFill>
                <a:latin typeface="Arial Narrow" panose="020B0606020202030204" pitchFamily="34" charset="0"/>
              </a:defRPr>
            </a:lvl5pPr>
            <a:lvl6pPr marL="2514600" indent="-228600" eaLnBrk="0" fontAlgn="base" hangingPunct="0">
              <a:spcBef>
                <a:spcPct val="30000"/>
              </a:spcBef>
              <a:spcAft>
                <a:spcPct val="0"/>
              </a:spcAft>
              <a:defRPr sz="1200">
                <a:solidFill>
                  <a:schemeClr val="tx1"/>
                </a:solidFill>
                <a:latin typeface="Arial Narrow" panose="020B0606020202030204" pitchFamily="34" charset="0"/>
              </a:defRPr>
            </a:lvl6pPr>
            <a:lvl7pPr marL="2971800" indent="-228600" eaLnBrk="0" fontAlgn="base" hangingPunct="0">
              <a:spcBef>
                <a:spcPct val="30000"/>
              </a:spcBef>
              <a:spcAft>
                <a:spcPct val="0"/>
              </a:spcAft>
              <a:defRPr sz="1200">
                <a:solidFill>
                  <a:schemeClr val="tx1"/>
                </a:solidFill>
                <a:latin typeface="Arial Narrow" panose="020B0606020202030204" pitchFamily="34" charset="0"/>
              </a:defRPr>
            </a:lvl7pPr>
            <a:lvl8pPr marL="3429000" indent="-228600" eaLnBrk="0" fontAlgn="base" hangingPunct="0">
              <a:spcBef>
                <a:spcPct val="30000"/>
              </a:spcBef>
              <a:spcAft>
                <a:spcPct val="0"/>
              </a:spcAft>
              <a:defRPr sz="1200">
                <a:solidFill>
                  <a:schemeClr val="tx1"/>
                </a:solidFill>
                <a:latin typeface="Arial Narrow" panose="020B0606020202030204" pitchFamily="34" charset="0"/>
              </a:defRPr>
            </a:lvl8pPr>
            <a:lvl9pPr marL="3886200" indent="-228600" eaLnBrk="0" fontAlgn="base" hangingPunct="0">
              <a:spcBef>
                <a:spcPct val="30000"/>
              </a:spcBef>
              <a:spcAft>
                <a:spcPct val="0"/>
              </a:spcAft>
              <a:defRPr sz="1200">
                <a:solidFill>
                  <a:schemeClr val="tx1"/>
                </a:solidFill>
                <a:latin typeface="Arial Narrow" panose="020B0606020202030204" pitchFamily="34" charset="0"/>
              </a:defRPr>
            </a:lvl9pPr>
          </a:lstStyle>
          <a:p>
            <a:pPr>
              <a:spcBef>
                <a:spcPct val="0"/>
              </a:spcBef>
            </a:pPr>
            <a:fld id="{12D963EA-723F-4A59-B72E-7DF65EFDA52A}" type="slidenum">
              <a:rPr lang="en-US" altLang="en-US" smtClean="0">
                <a:solidFill>
                  <a:srgbClr val="808080"/>
                </a:solidFill>
              </a:rPr>
              <a:pPr>
                <a:spcBef>
                  <a:spcPct val="0"/>
                </a:spcBef>
              </a:pPr>
              <a:t>2</a:t>
            </a:fld>
            <a:endParaRPr lang="en-US" altLang="en-US">
              <a:solidFill>
                <a:srgbClr val="808080"/>
              </a:solidFill>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a:t>Permits/approvals are required at all stages of the mining life cycle – Exploration permits, Environmental Assessment Approvals, Construction Approvals (mine/mill/HSWDG, tailings and waste rock areas, air emission abatement equipment, potable waterworks etc), Operating Approvals for the site as well as potable waterworks, Decommissioning and Reclamation Approvals.</a:t>
            </a:r>
          </a:p>
          <a:p>
            <a:pPr eaLnBrk="1" hangingPunct="1"/>
            <a:endParaRPr lang="en-US" altLang="en-US" sz="1400"/>
          </a:p>
          <a:p>
            <a:pPr eaLnBrk="1" hangingPunct="1"/>
            <a:r>
              <a:rPr lang="en-US" altLang="en-US" sz="1400"/>
              <a:t>One requirement of </a:t>
            </a:r>
            <a:r>
              <a:rPr lang="en-US" altLang="en-US" sz="1400" i="1"/>
              <a:t>The Mineral Industry Environmental Protection Regulations </a:t>
            </a:r>
            <a:r>
              <a:rPr lang="en-US" altLang="en-US" sz="1400"/>
              <a:t>is that mining companies are required to provide the Ministry of Environment with an updated Decommissioning and Reclamation plan at least once every 5 years and that they must also post financial assurance (generally through an Irrevocable Letter of Credit or D&amp;R Trust Fund) to cover the cost of decommissioning and reclamation in the event that the company is no longer economically viable. In this way, the taxpayers of Saskatchewan are assured that they won’t bear the cost of decommissioning and reclaiming a site. </a:t>
            </a:r>
          </a:p>
          <a:p>
            <a:pPr eaLnBrk="1" hangingPunct="1"/>
            <a:endParaRPr lang="en-US" altLang="en-US" sz="1400"/>
          </a:p>
          <a:p>
            <a:pPr eaLnBrk="1" hangingPunct="1"/>
            <a:r>
              <a:rPr lang="en-US" altLang="en-US" sz="1400"/>
              <a:t>Also mention that for mines on Crown Lands the final step in the process is Institutional Control. </a:t>
            </a:r>
            <a:r>
              <a:rPr lang="en-CA" altLang="en-US"/>
              <a:t>In 2007, the province legislated </a:t>
            </a:r>
            <a:r>
              <a:rPr lang="en-CA" altLang="en-US" i="1"/>
              <a:t>The Reclaimed Industrial Sites Act</a:t>
            </a:r>
            <a:r>
              <a:rPr lang="en-CA" altLang="en-US"/>
              <a:t> and </a:t>
            </a:r>
            <a:r>
              <a:rPr lang="en-CA" altLang="en-US" i="1"/>
              <a:t>The Reclaimed Industrial Sites Regulations</a:t>
            </a:r>
            <a:r>
              <a:rPr lang="en-CA" altLang="en-US"/>
              <a:t> to establish and enforce the Institutional Control Program (ICP).  The ICP implements the process for the long term monitoring and maintenance of sites when mining/milling activities have ended, remediation has been completed and approved; and the process for transfer of the site to provincial responsibility.  The two primary components of the ICP are the Institutional Control Registry and the Institutional Control funds: the Monitoring and Maintenance Fund and the Unforeseen Events Fund.  The Registry will maintain a formal record of closed sites, manage the funding and perform any required monitoring and maintenance work.  This process is managed by the Ministry of Economy who also administer the Orphan Oil and Gas Well and Facility Program.</a:t>
            </a:r>
            <a:r>
              <a:rPr lang="en-US" altLang="en-US" sz="1400"/>
              <a:t> </a:t>
            </a:r>
          </a:p>
        </p:txBody>
      </p:sp>
    </p:spTree>
    <p:extLst>
      <p:ext uri="{BB962C8B-B14F-4D97-AF65-F5344CB8AC3E}">
        <p14:creationId xmlns:p14="http://schemas.microsoft.com/office/powerpoint/2010/main" val="1178139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Narrow" panose="020B0606020202030204" pitchFamily="34" charset="0"/>
              </a:defRPr>
            </a:lvl1pPr>
            <a:lvl2pPr marL="742950" indent="-285750">
              <a:spcBef>
                <a:spcPct val="30000"/>
              </a:spcBef>
              <a:defRPr sz="1200">
                <a:solidFill>
                  <a:schemeClr val="tx1"/>
                </a:solidFill>
                <a:latin typeface="Arial Narrow" panose="020B0606020202030204" pitchFamily="34" charset="0"/>
              </a:defRPr>
            </a:lvl2pPr>
            <a:lvl3pPr marL="1143000" indent="-228600">
              <a:spcBef>
                <a:spcPct val="30000"/>
              </a:spcBef>
              <a:defRPr sz="1200">
                <a:solidFill>
                  <a:schemeClr val="tx1"/>
                </a:solidFill>
                <a:latin typeface="Arial Narrow" panose="020B0606020202030204" pitchFamily="34" charset="0"/>
              </a:defRPr>
            </a:lvl3pPr>
            <a:lvl4pPr marL="1600200" indent="-228600">
              <a:spcBef>
                <a:spcPct val="30000"/>
              </a:spcBef>
              <a:defRPr sz="1200">
                <a:solidFill>
                  <a:schemeClr val="tx1"/>
                </a:solidFill>
                <a:latin typeface="Arial Narrow" panose="020B0606020202030204" pitchFamily="34" charset="0"/>
              </a:defRPr>
            </a:lvl4pPr>
            <a:lvl5pPr marL="2057400" indent="-228600">
              <a:spcBef>
                <a:spcPct val="30000"/>
              </a:spcBef>
              <a:defRPr sz="1200">
                <a:solidFill>
                  <a:schemeClr val="tx1"/>
                </a:solidFill>
                <a:latin typeface="Arial Narrow" panose="020B0606020202030204" pitchFamily="34" charset="0"/>
              </a:defRPr>
            </a:lvl5pPr>
            <a:lvl6pPr marL="2514600" indent="-228600" eaLnBrk="0" fontAlgn="base" hangingPunct="0">
              <a:spcBef>
                <a:spcPct val="30000"/>
              </a:spcBef>
              <a:spcAft>
                <a:spcPct val="0"/>
              </a:spcAft>
              <a:defRPr sz="1200">
                <a:solidFill>
                  <a:schemeClr val="tx1"/>
                </a:solidFill>
                <a:latin typeface="Arial Narrow" panose="020B0606020202030204" pitchFamily="34" charset="0"/>
              </a:defRPr>
            </a:lvl6pPr>
            <a:lvl7pPr marL="2971800" indent="-228600" eaLnBrk="0" fontAlgn="base" hangingPunct="0">
              <a:spcBef>
                <a:spcPct val="30000"/>
              </a:spcBef>
              <a:spcAft>
                <a:spcPct val="0"/>
              </a:spcAft>
              <a:defRPr sz="1200">
                <a:solidFill>
                  <a:schemeClr val="tx1"/>
                </a:solidFill>
                <a:latin typeface="Arial Narrow" panose="020B0606020202030204" pitchFamily="34" charset="0"/>
              </a:defRPr>
            </a:lvl7pPr>
            <a:lvl8pPr marL="3429000" indent="-228600" eaLnBrk="0" fontAlgn="base" hangingPunct="0">
              <a:spcBef>
                <a:spcPct val="30000"/>
              </a:spcBef>
              <a:spcAft>
                <a:spcPct val="0"/>
              </a:spcAft>
              <a:defRPr sz="1200">
                <a:solidFill>
                  <a:schemeClr val="tx1"/>
                </a:solidFill>
                <a:latin typeface="Arial Narrow" panose="020B0606020202030204" pitchFamily="34" charset="0"/>
              </a:defRPr>
            </a:lvl8pPr>
            <a:lvl9pPr marL="3886200" indent="-228600" eaLnBrk="0" fontAlgn="base" hangingPunct="0">
              <a:spcBef>
                <a:spcPct val="30000"/>
              </a:spcBef>
              <a:spcAft>
                <a:spcPct val="0"/>
              </a:spcAft>
              <a:defRPr sz="1200">
                <a:solidFill>
                  <a:schemeClr val="tx1"/>
                </a:solidFill>
                <a:latin typeface="Arial Narrow" panose="020B0606020202030204" pitchFamily="34" charset="0"/>
              </a:defRPr>
            </a:lvl9pPr>
          </a:lstStyle>
          <a:p>
            <a:pPr>
              <a:spcBef>
                <a:spcPct val="0"/>
              </a:spcBef>
            </a:pPr>
            <a:fld id="{12D963EA-723F-4A59-B72E-7DF65EFDA52A}" type="slidenum">
              <a:rPr lang="en-US" altLang="en-US" smtClean="0">
                <a:solidFill>
                  <a:srgbClr val="808080"/>
                </a:solidFill>
              </a:rPr>
              <a:pPr>
                <a:spcBef>
                  <a:spcPct val="0"/>
                </a:spcBef>
              </a:pPr>
              <a:t>3</a:t>
            </a:fld>
            <a:endParaRPr lang="en-US" altLang="en-US">
              <a:solidFill>
                <a:srgbClr val="808080"/>
              </a:solidFill>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a:t>Permits/approvals are required at all stages of the mining life cycle – Exploration permits, Environmental Assessment Approvals, Construction Approvals (mine/mill/HSWDG, tailings and waste rock areas, air emission abatement equipment, potable waterworks etc), Operating Approvals for the site as well as potable waterworks, Decommissioning and Reclamation Approvals.</a:t>
            </a:r>
          </a:p>
          <a:p>
            <a:pPr eaLnBrk="1" hangingPunct="1"/>
            <a:endParaRPr lang="en-US" altLang="en-US" sz="1400"/>
          </a:p>
          <a:p>
            <a:pPr eaLnBrk="1" hangingPunct="1"/>
            <a:r>
              <a:rPr lang="en-US" altLang="en-US" sz="1400"/>
              <a:t>One requirement of </a:t>
            </a:r>
            <a:r>
              <a:rPr lang="en-US" altLang="en-US" sz="1400" i="1"/>
              <a:t>The Mineral Industry Environmental Protection Regulations </a:t>
            </a:r>
            <a:r>
              <a:rPr lang="en-US" altLang="en-US" sz="1400"/>
              <a:t>is that mining companies are required to provide the Ministry of Environment with an updated Decommissioning and Reclamation plan at least once every 5 years and that they must also post financial assurance (generally through an Irrevocable Letter of Credit or D&amp;R Trust Fund) to cover the cost of decommissioning and reclamation in the event that the company is no longer economically viable. In this way, the taxpayers of Saskatchewan are assured that they won’t bear the cost of decommissioning and reclaiming a site. </a:t>
            </a:r>
          </a:p>
          <a:p>
            <a:pPr eaLnBrk="1" hangingPunct="1"/>
            <a:endParaRPr lang="en-US" altLang="en-US" sz="1400"/>
          </a:p>
          <a:p>
            <a:pPr eaLnBrk="1" hangingPunct="1"/>
            <a:r>
              <a:rPr lang="en-US" altLang="en-US" sz="1400"/>
              <a:t>Also mention that for mines on Crown Lands the final step in the process is Institutional Control. </a:t>
            </a:r>
            <a:r>
              <a:rPr lang="en-CA" altLang="en-US"/>
              <a:t>In 2007, the province legislated </a:t>
            </a:r>
            <a:r>
              <a:rPr lang="en-CA" altLang="en-US" i="1"/>
              <a:t>The Reclaimed Industrial Sites Act</a:t>
            </a:r>
            <a:r>
              <a:rPr lang="en-CA" altLang="en-US"/>
              <a:t> and </a:t>
            </a:r>
            <a:r>
              <a:rPr lang="en-CA" altLang="en-US" i="1"/>
              <a:t>The Reclaimed Industrial Sites Regulations</a:t>
            </a:r>
            <a:r>
              <a:rPr lang="en-CA" altLang="en-US"/>
              <a:t> to establish and enforce the Institutional Control Program (ICP).  The ICP implements the process for the long term monitoring and maintenance of sites when mining/milling activities have ended, remediation has been completed and approved; and the process for transfer of the site to provincial responsibility.  The two primary components of the ICP are the Institutional Control Registry and the Institutional Control funds: the Monitoring and Maintenance Fund and the Unforeseen Events Fund.  The Registry will maintain a formal record of closed sites, manage the funding and perform any required monitoring and maintenance work.  This process is managed by the Ministry of Economy who also administer the Orphan Oil and Gas Well and Facility Program.</a:t>
            </a:r>
            <a:r>
              <a:rPr lang="en-US" altLang="en-US" sz="1400"/>
              <a:t> </a:t>
            </a:r>
          </a:p>
        </p:txBody>
      </p:sp>
    </p:spTree>
    <p:extLst>
      <p:ext uri="{BB962C8B-B14F-4D97-AF65-F5344CB8AC3E}">
        <p14:creationId xmlns:p14="http://schemas.microsoft.com/office/powerpoint/2010/main" val="73418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Narrow" panose="020B0606020202030204" pitchFamily="34" charset="0"/>
              </a:defRPr>
            </a:lvl1pPr>
            <a:lvl2pPr marL="742950" indent="-285750">
              <a:spcBef>
                <a:spcPct val="30000"/>
              </a:spcBef>
              <a:defRPr sz="1200">
                <a:solidFill>
                  <a:schemeClr val="tx1"/>
                </a:solidFill>
                <a:latin typeface="Arial Narrow" panose="020B0606020202030204" pitchFamily="34" charset="0"/>
              </a:defRPr>
            </a:lvl2pPr>
            <a:lvl3pPr marL="1143000" indent="-228600">
              <a:spcBef>
                <a:spcPct val="30000"/>
              </a:spcBef>
              <a:defRPr sz="1200">
                <a:solidFill>
                  <a:schemeClr val="tx1"/>
                </a:solidFill>
                <a:latin typeface="Arial Narrow" panose="020B0606020202030204" pitchFamily="34" charset="0"/>
              </a:defRPr>
            </a:lvl3pPr>
            <a:lvl4pPr marL="1600200" indent="-228600">
              <a:spcBef>
                <a:spcPct val="30000"/>
              </a:spcBef>
              <a:defRPr sz="1200">
                <a:solidFill>
                  <a:schemeClr val="tx1"/>
                </a:solidFill>
                <a:latin typeface="Arial Narrow" panose="020B0606020202030204" pitchFamily="34" charset="0"/>
              </a:defRPr>
            </a:lvl4pPr>
            <a:lvl5pPr marL="2057400" indent="-228600">
              <a:spcBef>
                <a:spcPct val="30000"/>
              </a:spcBef>
              <a:defRPr sz="1200">
                <a:solidFill>
                  <a:schemeClr val="tx1"/>
                </a:solidFill>
                <a:latin typeface="Arial Narrow" panose="020B0606020202030204" pitchFamily="34" charset="0"/>
              </a:defRPr>
            </a:lvl5pPr>
            <a:lvl6pPr marL="2514600" indent="-228600" eaLnBrk="0" fontAlgn="base" hangingPunct="0">
              <a:spcBef>
                <a:spcPct val="30000"/>
              </a:spcBef>
              <a:spcAft>
                <a:spcPct val="0"/>
              </a:spcAft>
              <a:defRPr sz="1200">
                <a:solidFill>
                  <a:schemeClr val="tx1"/>
                </a:solidFill>
                <a:latin typeface="Arial Narrow" panose="020B0606020202030204" pitchFamily="34" charset="0"/>
              </a:defRPr>
            </a:lvl6pPr>
            <a:lvl7pPr marL="2971800" indent="-228600" eaLnBrk="0" fontAlgn="base" hangingPunct="0">
              <a:spcBef>
                <a:spcPct val="30000"/>
              </a:spcBef>
              <a:spcAft>
                <a:spcPct val="0"/>
              </a:spcAft>
              <a:defRPr sz="1200">
                <a:solidFill>
                  <a:schemeClr val="tx1"/>
                </a:solidFill>
                <a:latin typeface="Arial Narrow" panose="020B0606020202030204" pitchFamily="34" charset="0"/>
              </a:defRPr>
            </a:lvl7pPr>
            <a:lvl8pPr marL="3429000" indent="-228600" eaLnBrk="0" fontAlgn="base" hangingPunct="0">
              <a:spcBef>
                <a:spcPct val="30000"/>
              </a:spcBef>
              <a:spcAft>
                <a:spcPct val="0"/>
              </a:spcAft>
              <a:defRPr sz="1200">
                <a:solidFill>
                  <a:schemeClr val="tx1"/>
                </a:solidFill>
                <a:latin typeface="Arial Narrow" panose="020B0606020202030204" pitchFamily="34" charset="0"/>
              </a:defRPr>
            </a:lvl8pPr>
            <a:lvl9pPr marL="3886200" indent="-228600" eaLnBrk="0" fontAlgn="base" hangingPunct="0">
              <a:spcBef>
                <a:spcPct val="30000"/>
              </a:spcBef>
              <a:spcAft>
                <a:spcPct val="0"/>
              </a:spcAft>
              <a:defRPr sz="1200">
                <a:solidFill>
                  <a:schemeClr val="tx1"/>
                </a:solidFill>
                <a:latin typeface="Arial Narrow" panose="020B0606020202030204" pitchFamily="34" charset="0"/>
              </a:defRPr>
            </a:lvl9pPr>
          </a:lstStyle>
          <a:p>
            <a:pPr>
              <a:spcBef>
                <a:spcPct val="0"/>
              </a:spcBef>
            </a:pPr>
            <a:fld id="{12D963EA-723F-4A59-B72E-7DF65EFDA52A}" type="slidenum">
              <a:rPr lang="en-US" altLang="en-US" smtClean="0">
                <a:solidFill>
                  <a:srgbClr val="808080"/>
                </a:solidFill>
              </a:rPr>
              <a:pPr>
                <a:spcBef>
                  <a:spcPct val="0"/>
                </a:spcBef>
              </a:pPr>
              <a:t>4</a:t>
            </a:fld>
            <a:endParaRPr lang="en-US" altLang="en-US">
              <a:solidFill>
                <a:srgbClr val="808080"/>
              </a:solidFill>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a:t>Permits/approvals are required at all stages of the mining life cycle – Exploration permits, Environmental Assessment Approvals, Construction Approvals (mine/mill/HSWDG, tailings and waste rock areas, air emission abatement equipment, potable waterworks etc), Operating Approvals for the site as well as potable waterworks, Decommissioning and Reclamation Approvals.</a:t>
            </a:r>
          </a:p>
          <a:p>
            <a:pPr eaLnBrk="1" hangingPunct="1"/>
            <a:endParaRPr lang="en-US" altLang="en-US" sz="1400"/>
          </a:p>
          <a:p>
            <a:pPr eaLnBrk="1" hangingPunct="1"/>
            <a:r>
              <a:rPr lang="en-US" altLang="en-US" sz="1400"/>
              <a:t>One requirement of </a:t>
            </a:r>
            <a:r>
              <a:rPr lang="en-US" altLang="en-US" sz="1400" i="1"/>
              <a:t>The Mineral Industry Environmental Protection Regulations </a:t>
            </a:r>
            <a:r>
              <a:rPr lang="en-US" altLang="en-US" sz="1400"/>
              <a:t>is that mining companies are required to provide the Ministry of Environment with an updated Decommissioning and Reclamation plan at least once every 5 years and that they must also post financial assurance (generally through an Irrevocable Letter of Credit or D&amp;R Trust Fund) to cover the cost of decommissioning and reclamation in the event that the company is no longer economically viable. In this way, the taxpayers of Saskatchewan are assured that they won’t bear the cost of decommissioning and reclaiming a site. </a:t>
            </a:r>
          </a:p>
          <a:p>
            <a:pPr eaLnBrk="1" hangingPunct="1"/>
            <a:endParaRPr lang="en-US" altLang="en-US" sz="1400"/>
          </a:p>
          <a:p>
            <a:pPr eaLnBrk="1" hangingPunct="1"/>
            <a:r>
              <a:rPr lang="en-US" altLang="en-US" sz="1400"/>
              <a:t>Also mention that for mines on Crown Lands the final step in the process is Institutional Control. </a:t>
            </a:r>
            <a:r>
              <a:rPr lang="en-CA" altLang="en-US"/>
              <a:t>In 2007, the province legislated </a:t>
            </a:r>
            <a:r>
              <a:rPr lang="en-CA" altLang="en-US" i="1"/>
              <a:t>The Reclaimed Industrial Sites Act</a:t>
            </a:r>
            <a:r>
              <a:rPr lang="en-CA" altLang="en-US"/>
              <a:t> and </a:t>
            </a:r>
            <a:r>
              <a:rPr lang="en-CA" altLang="en-US" i="1"/>
              <a:t>The Reclaimed Industrial Sites Regulations</a:t>
            </a:r>
            <a:r>
              <a:rPr lang="en-CA" altLang="en-US"/>
              <a:t> to establish and enforce the Institutional Control Program (ICP).  The ICP implements the process for the long term monitoring and maintenance of sites when mining/milling activities have ended, remediation has been completed and approved; and the process for transfer of the site to provincial responsibility.  The two primary components of the ICP are the Institutional Control Registry and the Institutional Control funds: the Monitoring and Maintenance Fund and the Unforeseen Events Fund.  The Registry will maintain a formal record of closed sites, manage the funding and perform any required monitoring and maintenance work.  This process is managed by the Ministry of Economy who also administer the Orphan Oil and Gas Well and Facility Program.</a:t>
            </a:r>
            <a:r>
              <a:rPr lang="en-US" altLang="en-US" sz="1400"/>
              <a:t> </a:t>
            </a:r>
          </a:p>
        </p:txBody>
      </p:sp>
    </p:spTree>
    <p:extLst>
      <p:ext uri="{BB962C8B-B14F-4D97-AF65-F5344CB8AC3E}">
        <p14:creationId xmlns:p14="http://schemas.microsoft.com/office/powerpoint/2010/main" val="2233389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Narrow" panose="020B0606020202030204" pitchFamily="34" charset="0"/>
              </a:defRPr>
            </a:lvl1pPr>
            <a:lvl2pPr marL="742950" indent="-285750">
              <a:spcBef>
                <a:spcPct val="30000"/>
              </a:spcBef>
              <a:defRPr sz="1200">
                <a:solidFill>
                  <a:schemeClr val="tx1"/>
                </a:solidFill>
                <a:latin typeface="Arial Narrow" panose="020B0606020202030204" pitchFamily="34" charset="0"/>
              </a:defRPr>
            </a:lvl2pPr>
            <a:lvl3pPr marL="1143000" indent="-228600">
              <a:spcBef>
                <a:spcPct val="30000"/>
              </a:spcBef>
              <a:defRPr sz="1200">
                <a:solidFill>
                  <a:schemeClr val="tx1"/>
                </a:solidFill>
                <a:latin typeface="Arial Narrow" panose="020B0606020202030204" pitchFamily="34" charset="0"/>
              </a:defRPr>
            </a:lvl3pPr>
            <a:lvl4pPr marL="1600200" indent="-228600">
              <a:spcBef>
                <a:spcPct val="30000"/>
              </a:spcBef>
              <a:defRPr sz="1200">
                <a:solidFill>
                  <a:schemeClr val="tx1"/>
                </a:solidFill>
                <a:latin typeface="Arial Narrow" panose="020B0606020202030204" pitchFamily="34" charset="0"/>
              </a:defRPr>
            </a:lvl4pPr>
            <a:lvl5pPr marL="2057400" indent="-228600">
              <a:spcBef>
                <a:spcPct val="30000"/>
              </a:spcBef>
              <a:defRPr sz="1200">
                <a:solidFill>
                  <a:schemeClr val="tx1"/>
                </a:solidFill>
                <a:latin typeface="Arial Narrow" panose="020B0606020202030204" pitchFamily="34" charset="0"/>
              </a:defRPr>
            </a:lvl5pPr>
            <a:lvl6pPr marL="2514600" indent="-228600" eaLnBrk="0" fontAlgn="base" hangingPunct="0">
              <a:spcBef>
                <a:spcPct val="30000"/>
              </a:spcBef>
              <a:spcAft>
                <a:spcPct val="0"/>
              </a:spcAft>
              <a:defRPr sz="1200">
                <a:solidFill>
                  <a:schemeClr val="tx1"/>
                </a:solidFill>
                <a:latin typeface="Arial Narrow" panose="020B0606020202030204" pitchFamily="34" charset="0"/>
              </a:defRPr>
            </a:lvl6pPr>
            <a:lvl7pPr marL="2971800" indent="-228600" eaLnBrk="0" fontAlgn="base" hangingPunct="0">
              <a:spcBef>
                <a:spcPct val="30000"/>
              </a:spcBef>
              <a:spcAft>
                <a:spcPct val="0"/>
              </a:spcAft>
              <a:defRPr sz="1200">
                <a:solidFill>
                  <a:schemeClr val="tx1"/>
                </a:solidFill>
                <a:latin typeface="Arial Narrow" panose="020B0606020202030204" pitchFamily="34" charset="0"/>
              </a:defRPr>
            </a:lvl7pPr>
            <a:lvl8pPr marL="3429000" indent="-228600" eaLnBrk="0" fontAlgn="base" hangingPunct="0">
              <a:spcBef>
                <a:spcPct val="30000"/>
              </a:spcBef>
              <a:spcAft>
                <a:spcPct val="0"/>
              </a:spcAft>
              <a:defRPr sz="1200">
                <a:solidFill>
                  <a:schemeClr val="tx1"/>
                </a:solidFill>
                <a:latin typeface="Arial Narrow" panose="020B0606020202030204" pitchFamily="34" charset="0"/>
              </a:defRPr>
            </a:lvl8pPr>
            <a:lvl9pPr marL="3886200" indent="-228600" eaLnBrk="0" fontAlgn="base" hangingPunct="0">
              <a:spcBef>
                <a:spcPct val="30000"/>
              </a:spcBef>
              <a:spcAft>
                <a:spcPct val="0"/>
              </a:spcAft>
              <a:defRPr sz="1200">
                <a:solidFill>
                  <a:schemeClr val="tx1"/>
                </a:solidFill>
                <a:latin typeface="Arial Narrow" panose="020B0606020202030204" pitchFamily="34" charset="0"/>
              </a:defRPr>
            </a:lvl9pPr>
          </a:lstStyle>
          <a:p>
            <a:pPr>
              <a:spcBef>
                <a:spcPct val="0"/>
              </a:spcBef>
            </a:pPr>
            <a:fld id="{12D963EA-723F-4A59-B72E-7DF65EFDA52A}" type="slidenum">
              <a:rPr lang="en-US" altLang="en-US" smtClean="0">
                <a:solidFill>
                  <a:srgbClr val="808080"/>
                </a:solidFill>
              </a:rPr>
              <a:pPr>
                <a:spcBef>
                  <a:spcPct val="0"/>
                </a:spcBef>
              </a:pPr>
              <a:t>5</a:t>
            </a:fld>
            <a:endParaRPr lang="en-US" altLang="en-US">
              <a:solidFill>
                <a:srgbClr val="808080"/>
              </a:solidFill>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a:t>Permits/approvals are required at all stages of the mining life cycle – Exploration permits, Environmental Assessment Approvals, Construction Approvals (mine/mill/HSWDG, tailings and waste rock areas, air emission abatement equipment, potable waterworks etc), Operating Approvals for the site as well as potable waterworks, Decommissioning and Reclamation Approvals.</a:t>
            </a:r>
          </a:p>
          <a:p>
            <a:pPr eaLnBrk="1" hangingPunct="1"/>
            <a:endParaRPr lang="en-US" altLang="en-US" sz="1400"/>
          </a:p>
          <a:p>
            <a:pPr eaLnBrk="1" hangingPunct="1"/>
            <a:r>
              <a:rPr lang="en-US" altLang="en-US" sz="1400"/>
              <a:t>One requirement of </a:t>
            </a:r>
            <a:r>
              <a:rPr lang="en-US" altLang="en-US" sz="1400" i="1"/>
              <a:t>The Mineral Industry Environmental Protection Regulations </a:t>
            </a:r>
            <a:r>
              <a:rPr lang="en-US" altLang="en-US" sz="1400"/>
              <a:t>is that mining companies are required to provide the Ministry of Environment with an updated Decommissioning and Reclamation plan at least once every 5 years and that they must also post financial assurance (generally through an Irrevocable Letter of Credit or D&amp;R Trust Fund) to cover the cost of decommissioning and reclamation in the event that the company is no longer economically viable. In this way, the taxpayers of Saskatchewan are assured that they won’t bear the cost of decommissioning and reclaiming a site. </a:t>
            </a:r>
          </a:p>
          <a:p>
            <a:pPr eaLnBrk="1" hangingPunct="1"/>
            <a:endParaRPr lang="en-US" altLang="en-US" sz="1400"/>
          </a:p>
          <a:p>
            <a:pPr eaLnBrk="1" hangingPunct="1"/>
            <a:r>
              <a:rPr lang="en-US" altLang="en-US" sz="1400"/>
              <a:t>Also mention that for mines on Crown Lands the final step in the process is Institutional Control. </a:t>
            </a:r>
            <a:r>
              <a:rPr lang="en-CA" altLang="en-US"/>
              <a:t>In 2007, the province legislated </a:t>
            </a:r>
            <a:r>
              <a:rPr lang="en-CA" altLang="en-US" i="1"/>
              <a:t>The Reclaimed Industrial Sites Act</a:t>
            </a:r>
            <a:r>
              <a:rPr lang="en-CA" altLang="en-US"/>
              <a:t> and </a:t>
            </a:r>
            <a:r>
              <a:rPr lang="en-CA" altLang="en-US" i="1"/>
              <a:t>The Reclaimed Industrial Sites Regulations</a:t>
            </a:r>
            <a:r>
              <a:rPr lang="en-CA" altLang="en-US"/>
              <a:t> to establish and enforce the Institutional Control Program (ICP).  The ICP implements the process for the long term monitoring and maintenance of sites when mining/milling activities have ended, remediation has been completed and approved; and the process for transfer of the site to provincial responsibility.  The two primary components of the ICP are the Institutional Control Registry and the Institutional Control funds: the Monitoring and Maintenance Fund and the Unforeseen Events Fund.  The Registry will maintain a formal record of closed sites, manage the funding and perform any required monitoring and maintenance work.  This process is managed by the Ministry of Economy who also administer the Orphan Oil and Gas Well and Facility Program.</a:t>
            </a:r>
            <a:r>
              <a:rPr lang="en-US" altLang="en-US" sz="1400"/>
              <a:t> </a:t>
            </a:r>
          </a:p>
        </p:txBody>
      </p:sp>
    </p:spTree>
    <p:extLst>
      <p:ext uri="{BB962C8B-B14F-4D97-AF65-F5344CB8AC3E}">
        <p14:creationId xmlns:p14="http://schemas.microsoft.com/office/powerpoint/2010/main" val="4245913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Narrow" panose="020B0606020202030204" pitchFamily="34" charset="0"/>
              </a:defRPr>
            </a:lvl1pPr>
            <a:lvl2pPr marL="742950" indent="-285750">
              <a:spcBef>
                <a:spcPct val="30000"/>
              </a:spcBef>
              <a:defRPr sz="1200">
                <a:solidFill>
                  <a:schemeClr val="tx1"/>
                </a:solidFill>
                <a:latin typeface="Arial Narrow" panose="020B0606020202030204" pitchFamily="34" charset="0"/>
              </a:defRPr>
            </a:lvl2pPr>
            <a:lvl3pPr marL="1143000" indent="-228600">
              <a:spcBef>
                <a:spcPct val="30000"/>
              </a:spcBef>
              <a:defRPr sz="1200">
                <a:solidFill>
                  <a:schemeClr val="tx1"/>
                </a:solidFill>
                <a:latin typeface="Arial Narrow" panose="020B0606020202030204" pitchFamily="34" charset="0"/>
              </a:defRPr>
            </a:lvl3pPr>
            <a:lvl4pPr marL="1600200" indent="-228600">
              <a:spcBef>
                <a:spcPct val="30000"/>
              </a:spcBef>
              <a:defRPr sz="1200">
                <a:solidFill>
                  <a:schemeClr val="tx1"/>
                </a:solidFill>
                <a:latin typeface="Arial Narrow" panose="020B0606020202030204" pitchFamily="34" charset="0"/>
              </a:defRPr>
            </a:lvl4pPr>
            <a:lvl5pPr marL="2057400" indent="-228600">
              <a:spcBef>
                <a:spcPct val="30000"/>
              </a:spcBef>
              <a:defRPr sz="1200">
                <a:solidFill>
                  <a:schemeClr val="tx1"/>
                </a:solidFill>
                <a:latin typeface="Arial Narrow" panose="020B0606020202030204" pitchFamily="34" charset="0"/>
              </a:defRPr>
            </a:lvl5pPr>
            <a:lvl6pPr marL="2514600" indent="-228600" eaLnBrk="0" fontAlgn="base" hangingPunct="0">
              <a:spcBef>
                <a:spcPct val="30000"/>
              </a:spcBef>
              <a:spcAft>
                <a:spcPct val="0"/>
              </a:spcAft>
              <a:defRPr sz="1200">
                <a:solidFill>
                  <a:schemeClr val="tx1"/>
                </a:solidFill>
                <a:latin typeface="Arial Narrow" panose="020B0606020202030204" pitchFamily="34" charset="0"/>
              </a:defRPr>
            </a:lvl6pPr>
            <a:lvl7pPr marL="2971800" indent="-228600" eaLnBrk="0" fontAlgn="base" hangingPunct="0">
              <a:spcBef>
                <a:spcPct val="30000"/>
              </a:spcBef>
              <a:spcAft>
                <a:spcPct val="0"/>
              </a:spcAft>
              <a:defRPr sz="1200">
                <a:solidFill>
                  <a:schemeClr val="tx1"/>
                </a:solidFill>
                <a:latin typeface="Arial Narrow" panose="020B0606020202030204" pitchFamily="34" charset="0"/>
              </a:defRPr>
            </a:lvl7pPr>
            <a:lvl8pPr marL="3429000" indent="-228600" eaLnBrk="0" fontAlgn="base" hangingPunct="0">
              <a:spcBef>
                <a:spcPct val="30000"/>
              </a:spcBef>
              <a:spcAft>
                <a:spcPct val="0"/>
              </a:spcAft>
              <a:defRPr sz="1200">
                <a:solidFill>
                  <a:schemeClr val="tx1"/>
                </a:solidFill>
                <a:latin typeface="Arial Narrow" panose="020B0606020202030204" pitchFamily="34" charset="0"/>
              </a:defRPr>
            </a:lvl8pPr>
            <a:lvl9pPr marL="3886200" indent="-228600" eaLnBrk="0" fontAlgn="base" hangingPunct="0">
              <a:spcBef>
                <a:spcPct val="30000"/>
              </a:spcBef>
              <a:spcAft>
                <a:spcPct val="0"/>
              </a:spcAft>
              <a:defRPr sz="1200">
                <a:solidFill>
                  <a:schemeClr val="tx1"/>
                </a:solidFill>
                <a:latin typeface="Arial Narrow" panose="020B0606020202030204" pitchFamily="34" charset="0"/>
              </a:defRPr>
            </a:lvl9pPr>
          </a:lstStyle>
          <a:p>
            <a:pPr>
              <a:spcBef>
                <a:spcPct val="0"/>
              </a:spcBef>
            </a:pPr>
            <a:fld id="{12D963EA-723F-4A59-B72E-7DF65EFDA52A}" type="slidenum">
              <a:rPr lang="en-US" altLang="en-US" smtClean="0">
                <a:solidFill>
                  <a:srgbClr val="808080"/>
                </a:solidFill>
              </a:rPr>
              <a:pPr>
                <a:spcBef>
                  <a:spcPct val="0"/>
                </a:spcBef>
              </a:pPr>
              <a:t>6</a:t>
            </a:fld>
            <a:endParaRPr lang="en-US" altLang="en-US">
              <a:solidFill>
                <a:srgbClr val="808080"/>
              </a:solidFill>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a:t>Permits/approvals are required at all stages of the mining life cycle – Exploration permits, Environmental Assessment Approvals, Construction Approvals (mine/mill/HSWDG, tailings and waste rock areas, air emission abatement equipment, potable waterworks etc), Operating Approvals for the site as well as potable waterworks, Decommissioning and Reclamation Approvals.</a:t>
            </a:r>
          </a:p>
          <a:p>
            <a:pPr eaLnBrk="1" hangingPunct="1"/>
            <a:endParaRPr lang="en-US" altLang="en-US" sz="1400"/>
          </a:p>
          <a:p>
            <a:pPr eaLnBrk="1" hangingPunct="1"/>
            <a:r>
              <a:rPr lang="en-US" altLang="en-US" sz="1400"/>
              <a:t>One requirement of </a:t>
            </a:r>
            <a:r>
              <a:rPr lang="en-US" altLang="en-US" sz="1400" i="1"/>
              <a:t>The Mineral Industry Environmental Protection Regulations </a:t>
            </a:r>
            <a:r>
              <a:rPr lang="en-US" altLang="en-US" sz="1400"/>
              <a:t>is that mining companies are required to provide the Ministry of Environment with an updated Decommissioning and Reclamation plan at least once every 5 years and that they must also post financial assurance (generally through an Irrevocable Letter of Credit or D&amp;R Trust Fund) to cover the cost of decommissioning and reclamation in the event that the company is no longer economically viable. In this way, the taxpayers of Saskatchewan are assured that they won’t bear the cost of decommissioning and reclaiming a site. </a:t>
            </a:r>
          </a:p>
          <a:p>
            <a:pPr eaLnBrk="1" hangingPunct="1"/>
            <a:endParaRPr lang="en-US" altLang="en-US" sz="1400"/>
          </a:p>
          <a:p>
            <a:pPr eaLnBrk="1" hangingPunct="1"/>
            <a:r>
              <a:rPr lang="en-US" altLang="en-US" sz="1400"/>
              <a:t>Also mention that for mines on Crown Lands the final step in the process is Institutional Control. </a:t>
            </a:r>
            <a:r>
              <a:rPr lang="en-CA" altLang="en-US"/>
              <a:t>In 2007, the province legislated </a:t>
            </a:r>
            <a:r>
              <a:rPr lang="en-CA" altLang="en-US" i="1"/>
              <a:t>The Reclaimed Industrial Sites Act</a:t>
            </a:r>
            <a:r>
              <a:rPr lang="en-CA" altLang="en-US"/>
              <a:t> and </a:t>
            </a:r>
            <a:r>
              <a:rPr lang="en-CA" altLang="en-US" i="1"/>
              <a:t>The Reclaimed Industrial Sites Regulations</a:t>
            </a:r>
            <a:r>
              <a:rPr lang="en-CA" altLang="en-US"/>
              <a:t> to establish and enforce the Institutional Control Program (ICP).  The ICP implements the process for the long term monitoring and maintenance of sites when mining/milling activities have ended, remediation has been completed and approved; and the process for transfer of the site to provincial responsibility.  The two primary components of the ICP are the Institutional Control Registry and the Institutional Control funds: the Monitoring and Maintenance Fund and the Unforeseen Events Fund.  The Registry will maintain a formal record of closed sites, manage the funding and perform any required monitoring and maintenance work.  This process is managed by the Ministry of Economy who also administer the Orphan Oil and Gas Well and Facility Program.</a:t>
            </a:r>
            <a:r>
              <a:rPr lang="en-US" altLang="en-US" sz="1400"/>
              <a:t> </a:t>
            </a:r>
          </a:p>
        </p:txBody>
      </p:sp>
    </p:spTree>
    <p:extLst>
      <p:ext uri="{BB962C8B-B14F-4D97-AF65-F5344CB8AC3E}">
        <p14:creationId xmlns:p14="http://schemas.microsoft.com/office/powerpoint/2010/main" val="4106606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3759200" y="2286000"/>
            <a:ext cx="8128000" cy="1143000"/>
          </a:xfrm>
        </p:spPr>
        <p:txBody>
          <a:bodyPr/>
          <a:lstStyle>
            <a:lvl1pPr>
              <a:defRPr b="1"/>
            </a:lvl1pPr>
          </a:lstStyle>
          <a:p>
            <a:r>
              <a:rPr lang="en-US"/>
              <a:t>Click to edit Master title style</a:t>
            </a:r>
          </a:p>
        </p:txBody>
      </p:sp>
      <p:sp>
        <p:nvSpPr>
          <p:cNvPr id="7171" name="Rectangle 3"/>
          <p:cNvSpPr>
            <a:spLocks noGrp="1" noChangeArrowheads="1"/>
          </p:cNvSpPr>
          <p:nvPr>
            <p:ph type="subTitle" idx="1"/>
          </p:nvPr>
        </p:nvSpPr>
        <p:spPr>
          <a:xfrm>
            <a:off x="3759200" y="3886200"/>
            <a:ext cx="8128000" cy="1752600"/>
          </a:xfrm>
        </p:spPr>
        <p:txBody>
          <a:bodyPr/>
          <a:lstStyle>
            <a:lvl1pPr marL="0" indent="0">
              <a:buFontTx/>
              <a:buNone/>
              <a:defRPr/>
            </a:lvl1pPr>
          </a:lstStyle>
          <a:p>
            <a:r>
              <a:rPr lang="en-US"/>
              <a:t>Click to edit Master subtitle style</a:t>
            </a:r>
          </a:p>
        </p:txBody>
      </p:sp>
      <p:sp>
        <p:nvSpPr>
          <p:cNvPr id="4" name="Rectangle 4"/>
          <p:cNvSpPr>
            <a:spLocks noGrp="1" noChangeArrowheads="1"/>
          </p:cNvSpPr>
          <p:nvPr>
            <p:ph type="dt" sz="half" idx="10"/>
          </p:nvPr>
        </p:nvSpPr>
        <p:spPr>
          <a:xfrm>
            <a:off x="97367" y="6248400"/>
            <a:ext cx="1219200" cy="457200"/>
          </a:xfrm>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xfrm>
            <a:off x="2436284" y="6248400"/>
            <a:ext cx="3860800" cy="457200"/>
          </a:xfrm>
        </p:spPr>
        <p:txBody>
          <a:bodyPr/>
          <a:lstStyle>
            <a:lvl1pPr>
              <a:defRPr>
                <a:solidFill>
                  <a:schemeClr val="tx1"/>
                </a:solidFill>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xfrm>
            <a:off x="6703485" y="6248400"/>
            <a:ext cx="1426633" cy="457200"/>
          </a:xfrm>
        </p:spPr>
        <p:txBody>
          <a:bodyPr/>
          <a:lstStyle>
            <a:lvl1pPr>
              <a:defRPr/>
            </a:lvl1pPr>
          </a:lstStyle>
          <a:p>
            <a:pPr>
              <a:defRPr/>
            </a:pPr>
            <a:fld id="{000CD733-E56A-4F8B-AD2E-2142B79FAE6E}" type="slidenum">
              <a:rPr lang="en-US" altLang="en-US">
                <a:solidFill>
                  <a:srgbClr val="808080"/>
                </a:solidFill>
              </a:rPr>
              <a:pPr>
                <a:defRPr/>
              </a:pPr>
              <a:t>‹#›</a:t>
            </a:fld>
            <a:endParaRPr lang="en-US" altLang="en-US">
              <a:solidFill>
                <a:srgbClr val="808080"/>
              </a:solidFill>
            </a:endParaRPr>
          </a:p>
        </p:txBody>
      </p:sp>
    </p:spTree>
    <p:extLst>
      <p:ext uri="{BB962C8B-B14F-4D97-AF65-F5344CB8AC3E}">
        <p14:creationId xmlns:p14="http://schemas.microsoft.com/office/powerpoint/2010/main" val="4193666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80808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B43C2BE-A4C7-4085-A594-F8B34D88FAA6}" type="slidenum">
              <a:rPr lang="en-US" altLang="en-US">
                <a:solidFill>
                  <a:srgbClr val="808080"/>
                </a:solidFill>
              </a:rPr>
              <a:pPr>
                <a:defRPr/>
              </a:pPr>
              <a:t>‹#›</a:t>
            </a:fld>
            <a:endParaRPr lang="en-US" altLang="en-US">
              <a:solidFill>
                <a:srgbClr val="808080"/>
              </a:solidFill>
            </a:endParaRPr>
          </a:p>
        </p:txBody>
      </p:sp>
    </p:spTree>
    <p:extLst>
      <p:ext uri="{BB962C8B-B14F-4D97-AF65-F5344CB8AC3E}">
        <p14:creationId xmlns:p14="http://schemas.microsoft.com/office/powerpoint/2010/main" val="4254182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67800" y="609600"/>
            <a:ext cx="2209800" cy="54864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2438400" y="609600"/>
            <a:ext cx="6426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80808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4FAF134-48C7-48C5-8190-E199650B02B2}" type="slidenum">
              <a:rPr lang="en-US" altLang="en-US">
                <a:solidFill>
                  <a:srgbClr val="808080"/>
                </a:solidFill>
              </a:rPr>
              <a:pPr>
                <a:defRPr/>
              </a:pPr>
              <a:t>‹#›</a:t>
            </a:fld>
            <a:endParaRPr lang="en-US" altLang="en-US">
              <a:solidFill>
                <a:srgbClr val="808080"/>
              </a:solidFill>
            </a:endParaRPr>
          </a:p>
        </p:txBody>
      </p:sp>
    </p:spTree>
    <p:extLst>
      <p:ext uri="{BB962C8B-B14F-4D97-AF65-F5344CB8AC3E}">
        <p14:creationId xmlns:p14="http://schemas.microsoft.com/office/powerpoint/2010/main" val="18999325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8839200" cy="1143000"/>
          </a:xfrm>
        </p:spPr>
        <p:txBody>
          <a:bodyPr/>
          <a:lstStyle/>
          <a:p>
            <a:r>
              <a:rPr lang="en-US"/>
              <a:t>Click to edit Master title style</a:t>
            </a:r>
            <a:endParaRPr lang="en-CA"/>
          </a:p>
        </p:txBody>
      </p:sp>
      <p:sp>
        <p:nvSpPr>
          <p:cNvPr id="3" name="Text Placeholder 2"/>
          <p:cNvSpPr>
            <a:spLocks noGrp="1"/>
          </p:cNvSpPr>
          <p:nvPr>
            <p:ph type="body" sz="half" idx="1"/>
          </p:nvPr>
        </p:nvSpPr>
        <p:spPr>
          <a:xfrm>
            <a:off x="2438400" y="1981200"/>
            <a:ext cx="4318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quarter" idx="2"/>
          </p:nvPr>
        </p:nvSpPr>
        <p:spPr>
          <a:xfrm>
            <a:off x="6959600" y="1981200"/>
            <a:ext cx="4318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Content Placeholder 4"/>
          <p:cNvSpPr>
            <a:spLocks noGrp="1"/>
          </p:cNvSpPr>
          <p:nvPr>
            <p:ph sz="quarter" idx="3"/>
          </p:nvPr>
        </p:nvSpPr>
        <p:spPr>
          <a:xfrm>
            <a:off x="6959600" y="4114800"/>
            <a:ext cx="4318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80808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8E83B78B-009A-4CEB-B9B1-9249283097CC}" type="slidenum">
              <a:rPr lang="en-US" altLang="en-US">
                <a:solidFill>
                  <a:srgbClr val="808080"/>
                </a:solidFill>
              </a:rPr>
              <a:pPr>
                <a:defRPr/>
              </a:pPr>
              <a:t>‹#›</a:t>
            </a:fld>
            <a:endParaRPr lang="en-US" altLang="en-US">
              <a:solidFill>
                <a:srgbClr val="808080"/>
              </a:solidFill>
            </a:endParaRPr>
          </a:p>
        </p:txBody>
      </p:sp>
    </p:spTree>
    <p:extLst>
      <p:ext uri="{BB962C8B-B14F-4D97-AF65-F5344CB8AC3E}">
        <p14:creationId xmlns:p14="http://schemas.microsoft.com/office/powerpoint/2010/main" val="2418890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8839200" cy="1143000"/>
          </a:xfrm>
        </p:spPr>
        <p:txBody>
          <a:bodyPr/>
          <a:lstStyle/>
          <a:p>
            <a:r>
              <a:rPr lang="en-US"/>
              <a:t>Click to edit Master title style</a:t>
            </a:r>
            <a:endParaRPr lang="en-CA"/>
          </a:p>
        </p:txBody>
      </p:sp>
      <p:sp>
        <p:nvSpPr>
          <p:cNvPr id="3" name="Content Placeholder 2"/>
          <p:cNvSpPr>
            <a:spLocks noGrp="1"/>
          </p:cNvSpPr>
          <p:nvPr>
            <p:ph sz="half" idx="1"/>
          </p:nvPr>
        </p:nvSpPr>
        <p:spPr>
          <a:xfrm>
            <a:off x="2438400" y="1981200"/>
            <a:ext cx="4318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959600" y="1981200"/>
            <a:ext cx="4318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80808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58AAB3D-060D-4F5E-95EA-AACF9EE4B674}" type="slidenum">
              <a:rPr lang="en-US" altLang="en-US">
                <a:solidFill>
                  <a:srgbClr val="808080"/>
                </a:solidFill>
              </a:rPr>
              <a:pPr>
                <a:defRPr/>
              </a:pPr>
              <a:t>‹#›</a:t>
            </a:fld>
            <a:endParaRPr lang="en-US" altLang="en-US">
              <a:solidFill>
                <a:srgbClr val="808080"/>
              </a:solidFill>
            </a:endParaRPr>
          </a:p>
        </p:txBody>
      </p:sp>
    </p:spTree>
    <p:extLst>
      <p:ext uri="{BB962C8B-B14F-4D97-AF65-F5344CB8AC3E}">
        <p14:creationId xmlns:p14="http://schemas.microsoft.com/office/powerpoint/2010/main" val="511332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8839200" cy="1143000"/>
          </a:xfrm>
        </p:spPr>
        <p:txBody>
          <a:bodyPr/>
          <a:lstStyle/>
          <a:p>
            <a:r>
              <a:rPr lang="en-US"/>
              <a:t>Click to edit Master title style</a:t>
            </a:r>
            <a:endParaRPr lang="en-CA"/>
          </a:p>
        </p:txBody>
      </p:sp>
      <p:sp>
        <p:nvSpPr>
          <p:cNvPr id="3" name="Content Placeholder 2"/>
          <p:cNvSpPr>
            <a:spLocks noGrp="1"/>
          </p:cNvSpPr>
          <p:nvPr>
            <p:ph sz="half" idx="1"/>
          </p:nvPr>
        </p:nvSpPr>
        <p:spPr>
          <a:xfrm>
            <a:off x="2438400" y="1981200"/>
            <a:ext cx="88392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2438400" y="4114800"/>
            <a:ext cx="88392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80808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CEB6CF7-1E71-4DF7-96B4-4487F43E50DD}" type="slidenum">
              <a:rPr lang="en-US" altLang="en-US">
                <a:solidFill>
                  <a:srgbClr val="808080"/>
                </a:solidFill>
              </a:rPr>
              <a:pPr>
                <a:defRPr/>
              </a:pPr>
              <a:t>‹#›</a:t>
            </a:fld>
            <a:endParaRPr lang="en-US" altLang="en-US">
              <a:solidFill>
                <a:srgbClr val="808080"/>
              </a:solidFill>
            </a:endParaRPr>
          </a:p>
        </p:txBody>
      </p:sp>
    </p:spTree>
    <p:extLst>
      <p:ext uri="{BB962C8B-B14F-4D97-AF65-F5344CB8AC3E}">
        <p14:creationId xmlns:p14="http://schemas.microsoft.com/office/powerpoint/2010/main" val="1872121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8839200" cy="1143000"/>
          </a:xfrm>
        </p:spPr>
        <p:txBody>
          <a:bodyPr/>
          <a:lstStyle/>
          <a:p>
            <a:r>
              <a:rPr lang="en-US"/>
              <a:t>Click to edit Master title style</a:t>
            </a:r>
            <a:endParaRPr lang="en-CA"/>
          </a:p>
        </p:txBody>
      </p:sp>
      <p:sp>
        <p:nvSpPr>
          <p:cNvPr id="3" name="ClipArt Placeholder 2"/>
          <p:cNvSpPr>
            <a:spLocks noGrp="1"/>
          </p:cNvSpPr>
          <p:nvPr>
            <p:ph type="clipArt" sz="half" idx="1"/>
          </p:nvPr>
        </p:nvSpPr>
        <p:spPr>
          <a:xfrm>
            <a:off x="2438400" y="1981200"/>
            <a:ext cx="4318000" cy="4114800"/>
          </a:xfrm>
        </p:spPr>
        <p:txBody>
          <a:bodyPr/>
          <a:lstStyle/>
          <a:p>
            <a:pPr lvl="0"/>
            <a:endParaRPr lang="en-CA" noProof="0"/>
          </a:p>
        </p:txBody>
      </p:sp>
      <p:sp>
        <p:nvSpPr>
          <p:cNvPr id="4" name="Text Placeholder 3"/>
          <p:cNvSpPr>
            <a:spLocks noGrp="1"/>
          </p:cNvSpPr>
          <p:nvPr>
            <p:ph type="body" sz="half" idx="2"/>
          </p:nvPr>
        </p:nvSpPr>
        <p:spPr>
          <a:xfrm>
            <a:off x="6959600" y="1981200"/>
            <a:ext cx="4318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80808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F2B42E3-3C53-49AC-8940-BEAB5E90136E}" type="slidenum">
              <a:rPr lang="en-US" altLang="en-US">
                <a:solidFill>
                  <a:srgbClr val="808080"/>
                </a:solidFill>
              </a:rPr>
              <a:pPr>
                <a:defRPr/>
              </a:pPr>
              <a:t>‹#›</a:t>
            </a:fld>
            <a:endParaRPr lang="en-US" altLang="en-US">
              <a:solidFill>
                <a:srgbClr val="808080"/>
              </a:solidFill>
            </a:endParaRPr>
          </a:p>
        </p:txBody>
      </p:sp>
    </p:spTree>
    <p:extLst>
      <p:ext uri="{BB962C8B-B14F-4D97-AF65-F5344CB8AC3E}">
        <p14:creationId xmlns:p14="http://schemas.microsoft.com/office/powerpoint/2010/main" val="16883644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8839200" cy="1143000"/>
          </a:xfrm>
        </p:spPr>
        <p:txBody>
          <a:bodyPr/>
          <a:lstStyle/>
          <a:p>
            <a:r>
              <a:rPr lang="en-US"/>
              <a:t>Click to edit Master title style</a:t>
            </a:r>
            <a:endParaRPr lang="en-CA"/>
          </a:p>
        </p:txBody>
      </p:sp>
      <p:sp>
        <p:nvSpPr>
          <p:cNvPr id="3" name="Content Placeholder 2"/>
          <p:cNvSpPr>
            <a:spLocks noGrp="1"/>
          </p:cNvSpPr>
          <p:nvPr>
            <p:ph sz="half" idx="1"/>
          </p:nvPr>
        </p:nvSpPr>
        <p:spPr>
          <a:xfrm>
            <a:off x="2438400" y="1981200"/>
            <a:ext cx="4318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quarter" idx="2"/>
          </p:nvPr>
        </p:nvSpPr>
        <p:spPr>
          <a:xfrm>
            <a:off x="6959600" y="1981200"/>
            <a:ext cx="4318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Content Placeholder 4"/>
          <p:cNvSpPr>
            <a:spLocks noGrp="1"/>
          </p:cNvSpPr>
          <p:nvPr>
            <p:ph sz="quarter" idx="3"/>
          </p:nvPr>
        </p:nvSpPr>
        <p:spPr>
          <a:xfrm>
            <a:off x="6959600" y="4114800"/>
            <a:ext cx="4318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80808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819C6B10-42BA-449F-A116-3EAEB9795F35}" type="slidenum">
              <a:rPr lang="en-US" altLang="en-US">
                <a:solidFill>
                  <a:srgbClr val="808080"/>
                </a:solidFill>
              </a:rPr>
              <a:pPr>
                <a:defRPr/>
              </a:pPr>
              <a:t>‹#›</a:t>
            </a:fld>
            <a:endParaRPr lang="en-US" altLang="en-US">
              <a:solidFill>
                <a:srgbClr val="808080"/>
              </a:solidFill>
            </a:endParaRPr>
          </a:p>
        </p:txBody>
      </p:sp>
    </p:spTree>
    <p:extLst>
      <p:ext uri="{BB962C8B-B14F-4D97-AF65-F5344CB8AC3E}">
        <p14:creationId xmlns:p14="http://schemas.microsoft.com/office/powerpoint/2010/main" val="37786749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8839200" cy="1143000"/>
          </a:xfrm>
        </p:spPr>
        <p:txBody>
          <a:bodyPr/>
          <a:lstStyle/>
          <a:p>
            <a:r>
              <a:rPr lang="en-US"/>
              <a:t>Click to edit Master title style</a:t>
            </a:r>
            <a:endParaRPr lang="en-CA"/>
          </a:p>
        </p:txBody>
      </p:sp>
      <p:sp>
        <p:nvSpPr>
          <p:cNvPr id="3" name="Text Placeholder 2"/>
          <p:cNvSpPr>
            <a:spLocks noGrp="1"/>
          </p:cNvSpPr>
          <p:nvPr>
            <p:ph type="body" sz="half" idx="1"/>
          </p:nvPr>
        </p:nvSpPr>
        <p:spPr>
          <a:xfrm>
            <a:off x="2438400" y="1981200"/>
            <a:ext cx="4318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lipArt Placeholder 3"/>
          <p:cNvSpPr>
            <a:spLocks noGrp="1"/>
          </p:cNvSpPr>
          <p:nvPr>
            <p:ph type="clipArt" sz="half" idx="2"/>
          </p:nvPr>
        </p:nvSpPr>
        <p:spPr>
          <a:xfrm>
            <a:off x="6959600" y="1981200"/>
            <a:ext cx="4318000" cy="4114800"/>
          </a:xfrm>
        </p:spPr>
        <p:txBody>
          <a:bodyPr/>
          <a:lstStyle/>
          <a:p>
            <a:pPr lvl="0"/>
            <a:endParaRPr lang="en-CA"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80808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C7D0DF3-338C-479B-B0C5-9848EC3B839C}" type="slidenum">
              <a:rPr lang="en-US" altLang="en-US">
                <a:solidFill>
                  <a:srgbClr val="808080"/>
                </a:solidFill>
              </a:rPr>
              <a:pPr>
                <a:defRPr/>
              </a:pPr>
              <a:t>‹#›</a:t>
            </a:fld>
            <a:endParaRPr lang="en-US" altLang="en-US">
              <a:solidFill>
                <a:srgbClr val="808080"/>
              </a:solidFill>
            </a:endParaRPr>
          </a:p>
        </p:txBody>
      </p:sp>
    </p:spTree>
    <p:extLst>
      <p:ext uri="{BB962C8B-B14F-4D97-AF65-F5344CB8AC3E}">
        <p14:creationId xmlns:p14="http://schemas.microsoft.com/office/powerpoint/2010/main" val="14457999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8839200" cy="1143000"/>
          </a:xfrm>
        </p:spPr>
        <p:txBody>
          <a:bodyPr/>
          <a:lstStyle/>
          <a:p>
            <a:r>
              <a:rPr lang="en-US"/>
              <a:t>Click to edit Master title style</a:t>
            </a:r>
            <a:endParaRPr lang="en-CA"/>
          </a:p>
        </p:txBody>
      </p:sp>
      <p:sp>
        <p:nvSpPr>
          <p:cNvPr id="3" name="Text Placeholder 2"/>
          <p:cNvSpPr>
            <a:spLocks noGrp="1"/>
          </p:cNvSpPr>
          <p:nvPr>
            <p:ph type="body" sz="half" idx="1"/>
          </p:nvPr>
        </p:nvSpPr>
        <p:spPr>
          <a:xfrm>
            <a:off x="2438400" y="1981200"/>
            <a:ext cx="88392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2438400" y="4114800"/>
            <a:ext cx="88392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80808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1663D97-3A6C-42EB-863F-64223F90371F}" type="slidenum">
              <a:rPr lang="en-US" altLang="en-US">
                <a:solidFill>
                  <a:srgbClr val="808080"/>
                </a:solidFill>
              </a:rPr>
              <a:pPr>
                <a:defRPr/>
              </a:pPr>
              <a:t>‹#›</a:t>
            </a:fld>
            <a:endParaRPr lang="en-US" altLang="en-US">
              <a:solidFill>
                <a:srgbClr val="808080"/>
              </a:solidFill>
            </a:endParaRPr>
          </a:p>
        </p:txBody>
      </p:sp>
    </p:spTree>
    <p:extLst>
      <p:ext uri="{BB962C8B-B14F-4D97-AF65-F5344CB8AC3E}">
        <p14:creationId xmlns:p14="http://schemas.microsoft.com/office/powerpoint/2010/main" val="2679339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80808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503ADD0-C848-47C4-9CCD-560D781E4440}" type="slidenum">
              <a:rPr lang="en-US" altLang="en-US">
                <a:solidFill>
                  <a:srgbClr val="808080"/>
                </a:solidFill>
              </a:rPr>
              <a:pPr>
                <a:defRPr/>
              </a:pPr>
              <a:t>‹#›</a:t>
            </a:fld>
            <a:endParaRPr lang="en-US" altLang="en-US">
              <a:solidFill>
                <a:srgbClr val="808080"/>
              </a:solidFill>
            </a:endParaRPr>
          </a:p>
        </p:txBody>
      </p:sp>
    </p:spTree>
    <p:extLst>
      <p:ext uri="{BB962C8B-B14F-4D97-AF65-F5344CB8AC3E}">
        <p14:creationId xmlns:p14="http://schemas.microsoft.com/office/powerpoint/2010/main" val="25975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80808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BF15A28-1750-474E-B4D9-65E30107418A}" type="slidenum">
              <a:rPr lang="en-US" altLang="en-US">
                <a:solidFill>
                  <a:srgbClr val="808080"/>
                </a:solidFill>
              </a:rPr>
              <a:pPr>
                <a:defRPr/>
              </a:pPr>
              <a:t>‹#›</a:t>
            </a:fld>
            <a:endParaRPr lang="en-US" altLang="en-US">
              <a:solidFill>
                <a:srgbClr val="808080"/>
              </a:solidFill>
            </a:endParaRPr>
          </a:p>
        </p:txBody>
      </p:sp>
    </p:spTree>
    <p:extLst>
      <p:ext uri="{BB962C8B-B14F-4D97-AF65-F5344CB8AC3E}">
        <p14:creationId xmlns:p14="http://schemas.microsoft.com/office/powerpoint/2010/main" val="98428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2438400" y="1981200"/>
            <a:ext cx="4318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959600" y="1981200"/>
            <a:ext cx="4318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80808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9113696-D716-425B-8DE7-A4F081983FFC}" type="slidenum">
              <a:rPr lang="en-US" altLang="en-US">
                <a:solidFill>
                  <a:srgbClr val="808080"/>
                </a:solidFill>
              </a:rPr>
              <a:pPr>
                <a:defRPr/>
              </a:pPr>
              <a:t>‹#›</a:t>
            </a:fld>
            <a:endParaRPr lang="en-US" altLang="en-US">
              <a:solidFill>
                <a:srgbClr val="808080"/>
              </a:solidFill>
            </a:endParaRPr>
          </a:p>
        </p:txBody>
      </p:sp>
    </p:spTree>
    <p:extLst>
      <p:ext uri="{BB962C8B-B14F-4D97-AF65-F5344CB8AC3E}">
        <p14:creationId xmlns:p14="http://schemas.microsoft.com/office/powerpoint/2010/main" val="2193106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80808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0C8CDAA-F49E-4BB8-8CB3-BB0E6F4545F8}" type="slidenum">
              <a:rPr lang="en-US" altLang="en-US">
                <a:solidFill>
                  <a:srgbClr val="808080"/>
                </a:solidFill>
              </a:rPr>
              <a:pPr>
                <a:defRPr/>
              </a:pPr>
              <a:t>‹#›</a:t>
            </a:fld>
            <a:endParaRPr lang="en-US" altLang="en-US">
              <a:solidFill>
                <a:srgbClr val="808080"/>
              </a:solidFill>
            </a:endParaRPr>
          </a:p>
        </p:txBody>
      </p:sp>
    </p:spTree>
    <p:extLst>
      <p:ext uri="{BB962C8B-B14F-4D97-AF65-F5344CB8AC3E}">
        <p14:creationId xmlns:p14="http://schemas.microsoft.com/office/powerpoint/2010/main" val="21990937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80808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0DAE793-BD57-4A3E-BBC9-23A784DCD23E}" type="slidenum">
              <a:rPr lang="en-US" altLang="en-US">
                <a:solidFill>
                  <a:srgbClr val="808080"/>
                </a:solidFill>
              </a:rPr>
              <a:pPr>
                <a:defRPr/>
              </a:pPr>
              <a:t>‹#›</a:t>
            </a:fld>
            <a:endParaRPr lang="en-US" altLang="en-US">
              <a:solidFill>
                <a:srgbClr val="808080"/>
              </a:solidFill>
            </a:endParaRPr>
          </a:p>
        </p:txBody>
      </p:sp>
    </p:spTree>
    <p:extLst>
      <p:ext uri="{BB962C8B-B14F-4D97-AF65-F5344CB8AC3E}">
        <p14:creationId xmlns:p14="http://schemas.microsoft.com/office/powerpoint/2010/main" val="2699416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80808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0E64839-53F6-4469-B1B8-4050A930A83B}" type="slidenum">
              <a:rPr lang="en-US" altLang="en-US">
                <a:solidFill>
                  <a:srgbClr val="808080"/>
                </a:solidFill>
              </a:rPr>
              <a:pPr>
                <a:defRPr/>
              </a:pPr>
              <a:t>‹#›</a:t>
            </a:fld>
            <a:endParaRPr lang="en-US" altLang="en-US">
              <a:solidFill>
                <a:srgbClr val="808080"/>
              </a:solidFill>
            </a:endParaRPr>
          </a:p>
        </p:txBody>
      </p:sp>
    </p:spTree>
    <p:extLst>
      <p:ext uri="{BB962C8B-B14F-4D97-AF65-F5344CB8AC3E}">
        <p14:creationId xmlns:p14="http://schemas.microsoft.com/office/powerpoint/2010/main" val="2817950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80808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E033C40-490A-426D-9914-D7C1912B81E8}" type="slidenum">
              <a:rPr lang="en-US" altLang="en-US">
                <a:solidFill>
                  <a:srgbClr val="808080"/>
                </a:solidFill>
              </a:rPr>
              <a:pPr>
                <a:defRPr/>
              </a:pPr>
              <a:t>‹#›</a:t>
            </a:fld>
            <a:endParaRPr lang="en-US" altLang="en-US">
              <a:solidFill>
                <a:srgbClr val="808080"/>
              </a:solidFill>
            </a:endParaRPr>
          </a:p>
        </p:txBody>
      </p:sp>
    </p:spTree>
    <p:extLst>
      <p:ext uri="{BB962C8B-B14F-4D97-AF65-F5344CB8AC3E}">
        <p14:creationId xmlns:p14="http://schemas.microsoft.com/office/powerpoint/2010/main" val="29857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80808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7A928F0-0E7A-4C19-9B32-2F3C3D725937}" type="slidenum">
              <a:rPr lang="en-US" altLang="en-US">
                <a:solidFill>
                  <a:srgbClr val="808080"/>
                </a:solidFill>
              </a:rPr>
              <a:pPr>
                <a:defRPr/>
              </a:pPr>
              <a:t>‹#›</a:t>
            </a:fld>
            <a:endParaRPr lang="en-US" altLang="en-US">
              <a:solidFill>
                <a:srgbClr val="808080"/>
              </a:solidFill>
            </a:endParaRPr>
          </a:p>
        </p:txBody>
      </p:sp>
    </p:spTree>
    <p:extLst>
      <p:ext uri="{BB962C8B-B14F-4D97-AF65-F5344CB8AC3E}">
        <p14:creationId xmlns:p14="http://schemas.microsoft.com/office/powerpoint/2010/main" val="1804247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0"/>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38400" y="609600"/>
            <a:ext cx="8839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2438400" y="1981200"/>
            <a:ext cx="8839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101600" y="6248400"/>
            <a:ext cx="1219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chemeClr val="bg1"/>
                </a:solidFill>
                <a:cs typeface="+mn-cs"/>
              </a:defRPr>
            </a:lvl1pPr>
          </a:lstStyle>
          <a:p>
            <a:pPr fontAlgn="base">
              <a:spcBef>
                <a:spcPct val="0"/>
              </a:spcBef>
              <a:spcAft>
                <a:spcPct val="0"/>
              </a:spcAft>
              <a:defRPr/>
            </a:pPr>
            <a:endParaRPr lang="en-US">
              <a:solidFill>
                <a:srgbClr val="FFFFFF"/>
              </a:solidFill>
            </a:endParaRPr>
          </a:p>
        </p:txBody>
      </p:sp>
      <p:sp>
        <p:nvSpPr>
          <p:cNvPr id="1029" name="Rectangle 5"/>
          <p:cNvSpPr>
            <a:spLocks noGrp="1" noChangeArrowheads="1"/>
          </p:cNvSpPr>
          <p:nvPr>
            <p:ph type="ftr" sz="quarter" idx="3"/>
          </p:nvPr>
        </p:nvSpPr>
        <p:spPr bwMode="auto">
          <a:xfrm>
            <a:off x="24384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chemeClr val="bg2"/>
                </a:solidFill>
                <a:cs typeface="+mn-cs"/>
              </a:defRPr>
            </a:lvl1pPr>
          </a:lstStyle>
          <a:p>
            <a:pPr fontAlgn="base">
              <a:spcBef>
                <a:spcPct val="0"/>
              </a:spcBef>
              <a:spcAft>
                <a:spcPct val="0"/>
              </a:spcAft>
              <a:defRPr/>
            </a:pPr>
            <a:endParaRPr lang="en-US">
              <a:solidFill>
                <a:srgbClr val="808080"/>
              </a:solidFill>
            </a:endParaRPr>
          </a:p>
        </p:txBody>
      </p:sp>
      <p:sp>
        <p:nvSpPr>
          <p:cNvPr id="1030" name="Rectangle 6"/>
          <p:cNvSpPr>
            <a:spLocks noGrp="1" noChangeArrowheads="1"/>
          </p:cNvSpPr>
          <p:nvPr>
            <p:ph type="sldNum" sz="quarter" idx="4"/>
          </p:nvPr>
        </p:nvSpPr>
        <p:spPr bwMode="auto">
          <a:xfrm>
            <a:off x="6705600" y="6248400"/>
            <a:ext cx="1422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chemeClr val="bg2"/>
                </a:solidFill>
              </a:defRPr>
            </a:lvl1pPr>
          </a:lstStyle>
          <a:p>
            <a:pPr fontAlgn="base">
              <a:spcBef>
                <a:spcPct val="0"/>
              </a:spcBef>
              <a:spcAft>
                <a:spcPct val="0"/>
              </a:spcAft>
              <a:defRPr/>
            </a:pPr>
            <a:fld id="{278C1483-755E-47C3-B6D3-0F26486202CC}" type="slidenum">
              <a:rPr lang="en-US" altLang="en-US">
                <a:solidFill>
                  <a:srgbClr val="808080"/>
                </a:solidFill>
                <a:cs typeface="Arial" panose="020B0604020202020204" pitchFamily="34" charset="0"/>
              </a:rPr>
              <a:pPr fontAlgn="base">
                <a:spcBef>
                  <a:spcPct val="0"/>
                </a:spcBef>
                <a:spcAft>
                  <a:spcPct val="0"/>
                </a:spcAft>
                <a:defRPr/>
              </a:pPr>
              <a:t>‹#›</a:t>
            </a:fld>
            <a:endParaRPr lang="en-US" altLang="en-US">
              <a:solidFill>
                <a:srgbClr val="808080"/>
              </a:solidFill>
              <a:cs typeface="Arial" panose="020B0604020202020204" pitchFamily="34" charset="0"/>
            </a:endParaRPr>
          </a:p>
        </p:txBody>
      </p:sp>
    </p:spTree>
    <p:extLst>
      <p:ext uri="{BB962C8B-B14F-4D97-AF65-F5344CB8AC3E}">
        <p14:creationId xmlns:p14="http://schemas.microsoft.com/office/powerpoint/2010/main" val="13797010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rtl="0" eaLnBrk="0" fontAlgn="base" hangingPunct="0">
        <a:spcBef>
          <a:spcPct val="0"/>
        </a:spcBef>
        <a:spcAft>
          <a:spcPct val="0"/>
        </a:spcAft>
        <a:defRPr sz="4400">
          <a:solidFill>
            <a:srgbClr val="006546"/>
          </a:solidFill>
          <a:latin typeface="+mj-lt"/>
          <a:ea typeface="+mj-ea"/>
          <a:cs typeface="+mj-cs"/>
        </a:defRPr>
      </a:lvl1pPr>
      <a:lvl2pPr algn="l" rtl="0" eaLnBrk="0" fontAlgn="base" hangingPunct="0">
        <a:spcBef>
          <a:spcPct val="0"/>
        </a:spcBef>
        <a:spcAft>
          <a:spcPct val="0"/>
        </a:spcAft>
        <a:defRPr sz="4400">
          <a:solidFill>
            <a:srgbClr val="006546"/>
          </a:solidFill>
          <a:latin typeface="Arial Narrow" pitchFamily="34" charset="0"/>
        </a:defRPr>
      </a:lvl2pPr>
      <a:lvl3pPr algn="l" rtl="0" eaLnBrk="0" fontAlgn="base" hangingPunct="0">
        <a:spcBef>
          <a:spcPct val="0"/>
        </a:spcBef>
        <a:spcAft>
          <a:spcPct val="0"/>
        </a:spcAft>
        <a:defRPr sz="4400">
          <a:solidFill>
            <a:srgbClr val="006546"/>
          </a:solidFill>
          <a:latin typeface="Arial Narrow" pitchFamily="34" charset="0"/>
        </a:defRPr>
      </a:lvl3pPr>
      <a:lvl4pPr algn="l" rtl="0" eaLnBrk="0" fontAlgn="base" hangingPunct="0">
        <a:spcBef>
          <a:spcPct val="0"/>
        </a:spcBef>
        <a:spcAft>
          <a:spcPct val="0"/>
        </a:spcAft>
        <a:defRPr sz="4400">
          <a:solidFill>
            <a:srgbClr val="006546"/>
          </a:solidFill>
          <a:latin typeface="Arial Narrow" pitchFamily="34" charset="0"/>
        </a:defRPr>
      </a:lvl4pPr>
      <a:lvl5pPr algn="l" rtl="0" eaLnBrk="0" fontAlgn="base" hangingPunct="0">
        <a:spcBef>
          <a:spcPct val="0"/>
        </a:spcBef>
        <a:spcAft>
          <a:spcPct val="0"/>
        </a:spcAft>
        <a:defRPr sz="4400">
          <a:solidFill>
            <a:srgbClr val="006546"/>
          </a:solidFill>
          <a:latin typeface="Arial Narrow" pitchFamily="34" charset="0"/>
        </a:defRPr>
      </a:lvl5pPr>
      <a:lvl6pPr marL="457200" algn="l" rtl="0" fontAlgn="base">
        <a:spcBef>
          <a:spcPct val="0"/>
        </a:spcBef>
        <a:spcAft>
          <a:spcPct val="0"/>
        </a:spcAft>
        <a:defRPr sz="4400">
          <a:solidFill>
            <a:srgbClr val="006546"/>
          </a:solidFill>
          <a:latin typeface="Arial Narrow" pitchFamily="34" charset="0"/>
        </a:defRPr>
      </a:lvl6pPr>
      <a:lvl7pPr marL="914400" algn="l" rtl="0" fontAlgn="base">
        <a:spcBef>
          <a:spcPct val="0"/>
        </a:spcBef>
        <a:spcAft>
          <a:spcPct val="0"/>
        </a:spcAft>
        <a:defRPr sz="4400">
          <a:solidFill>
            <a:srgbClr val="006546"/>
          </a:solidFill>
          <a:latin typeface="Arial Narrow" pitchFamily="34" charset="0"/>
        </a:defRPr>
      </a:lvl7pPr>
      <a:lvl8pPr marL="1371600" algn="l" rtl="0" fontAlgn="base">
        <a:spcBef>
          <a:spcPct val="0"/>
        </a:spcBef>
        <a:spcAft>
          <a:spcPct val="0"/>
        </a:spcAft>
        <a:defRPr sz="4400">
          <a:solidFill>
            <a:srgbClr val="006546"/>
          </a:solidFill>
          <a:latin typeface="Arial Narrow" pitchFamily="34" charset="0"/>
        </a:defRPr>
      </a:lvl8pPr>
      <a:lvl9pPr marL="1828800" algn="l" rtl="0" fontAlgn="base">
        <a:spcBef>
          <a:spcPct val="0"/>
        </a:spcBef>
        <a:spcAft>
          <a:spcPct val="0"/>
        </a:spcAft>
        <a:defRPr sz="4400">
          <a:solidFill>
            <a:srgbClr val="006546"/>
          </a:solidFill>
          <a:latin typeface="Arial Narrow" pitchFamily="34" charset="0"/>
        </a:defRPr>
      </a:lvl9pPr>
    </p:titleStyle>
    <p:bodyStyle>
      <a:lvl1pPr marL="342900" indent="-342900" algn="l" rtl="0" eaLnBrk="0" fontAlgn="base" hangingPunct="0">
        <a:spcBef>
          <a:spcPct val="20000"/>
        </a:spcBef>
        <a:spcAft>
          <a:spcPct val="0"/>
        </a:spcAft>
        <a:buChar char="•"/>
        <a:defRPr sz="3200">
          <a:solidFill>
            <a:srgbClr val="006546"/>
          </a:solidFill>
          <a:latin typeface="+mn-lt"/>
          <a:ea typeface="+mn-ea"/>
          <a:cs typeface="+mn-cs"/>
        </a:defRPr>
      </a:lvl1pPr>
      <a:lvl2pPr marL="742950" indent="-285750" algn="l" rtl="0" eaLnBrk="0" fontAlgn="base" hangingPunct="0">
        <a:spcBef>
          <a:spcPct val="20000"/>
        </a:spcBef>
        <a:spcAft>
          <a:spcPct val="0"/>
        </a:spcAft>
        <a:buChar char="–"/>
        <a:defRPr sz="2800">
          <a:solidFill>
            <a:srgbClr val="006546"/>
          </a:solidFill>
          <a:latin typeface="+mn-lt"/>
        </a:defRPr>
      </a:lvl2pPr>
      <a:lvl3pPr marL="1143000" indent="-228600" algn="l" rtl="0" eaLnBrk="0" fontAlgn="base" hangingPunct="0">
        <a:spcBef>
          <a:spcPct val="20000"/>
        </a:spcBef>
        <a:spcAft>
          <a:spcPct val="0"/>
        </a:spcAft>
        <a:buChar char="•"/>
        <a:defRPr sz="2400">
          <a:solidFill>
            <a:srgbClr val="006546"/>
          </a:solidFill>
          <a:latin typeface="+mn-lt"/>
        </a:defRPr>
      </a:lvl3pPr>
      <a:lvl4pPr marL="1600200" indent="-228600" algn="l" rtl="0" eaLnBrk="0" fontAlgn="base" hangingPunct="0">
        <a:spcBef>
          <a:spcPct val="20000"/>
        </a:spcBef>
        <a:spcAft>
          <a:spcPct val="0"/>
        </a:spcAft>
        <a:buChar char="–"/>
        <a:defRPr sz="2000">
          <a:solidFill>
            <a:srgbClr val="006546"/>
          </a:solidFill>
          <a:latin typeface="+mn-lt"/>
        </a:defRPr>
      </a:lvl4pPr>
      <a:lvl5pPr marL="2057400" indent="-228600" algn="l" rtl="0" eaLnBrk="0" fontAlgn="base" hangingPunct="0">
        <a:spcBef>
          <a:spcPct val="20000"/>
        </a:spcBef>
        <a:spcAft>
          <a:spcPct val="0"/>
        </a:spcAft>
        <a:buChar char="»"/>
        <a:defRPr sz="2000">
          <a:solidFill>
            <a:srgbClr val="006546"/>
          </a:solidFill>
          <a:latin typeface="+mn-lt"/>
        </a:defRPr>
      </a:lvl5pPr>
      <a:lvl6pPr marL="2514600" indent="-228600" algn="l" rtl="0" fontAlgn="base">
        <a:spcBef>
          <a:spcPct val="20000"/>
        </a:spcBef>
        <a:spcAft>
          <a:spcPct val="0"/>
        </a:spcAft>
        <a:buChar char="»"/>
        <a:defRPr sz="2000">
          <a:solidFill>
            <a:srgbClr val="006546"/>
          </a:solidFill>
          <a:latin typeface="+mn-lt"/>
        </a:defRPr>
      </a:lvl6pPr>
      <a:lvl7pPr marL="2971800" indent="-228600" algn="l" rtl="0" fontAlgn="base">
        <a:spcBef>
          <a:spcPct val="20000"/>
        </a:spcBef>
        <a:spcAft>
          <a:spcPct val="0"/>
        </a:spcAft>
        <a:buChar char="»"/>
        <a:defRPr sz="2000">
          <a:solidFill>
            <a:srgbClr val="006546"/>
          </a:solidFill>
          <a:latin typeface="+mn-lt"/>
        </a:defRPr>
      </a:lvl7pPr>
      <a:lvl8pPr marL="3429000" indent="-228600" algn="l" rtl="0" fontAlgn="base">
        <a:spcBef>
          <a:spcPct val="20000"/>
        </a:spcBef>
        <a:spcAft>
          <a:spcPct val="0"/>
        </a:spcAft>
        <a:buChar char="»"/>
        <a:defRPr sz="2000">
          <a:solidFill>
            <a:srgbClr val="006546"/>
          </a:solidFill>
          <a:latin typeface="+mn-lt"/>
        </a:defRPr>
      </a:lvl8pPr>
      <a:lvl9pPr marL="3886200" indent="-228600" algn="l" rtl="0" fontAlgn="base">
        <a:spcBef>
          <a:spcPct val="20000"/>
        </a:spcBef>
        <a:spcAft>
          <a:spcPct val="0"/>
        </a:spcAft>
        <a:buChar char="»"/>
        <a:defRPr sz="2000">
          <a:solidFill>
            <a:srgbClr val="00654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1617135" y="2569402"/>
            <a:ext cx="9338732" cy="2308324"/>
          </a:xfrm>
          <a:prstGeom prst="rect">
            <a:avLst/>
          </a:prstGeom>
        </p:spPr>
        <p:txBody>
          <a:bodyPr wrap="square">
            <a:spAutoFit/>
          </a:bodyPr>
          <a:lstStyle/>
          <a:p>
            <a:r>
              <a:rPr lang="en-US" sz="3600" dirty="0">
                <a:solidFill>
                  <a:schemeClr val="accent1">
                    <a:lumMod val="60000"/>
                    <a:lumOff val="40000"/>
                  </a:schemeClr>
                </a:solidFill>
                <a:latin typeface="Times New Roman" panose="02020603050405020304" pitchFamily="18" charset="0"/>
                <a:cs typeface="Times New Roman" panose="02020603050405020304" pitchFamily="18" charset="0"/>
              </a:rPr>
              <a:t>PRESENTATION TEMPLATE</a:t>
            </a:r>
            <a:br>
              <a:rPr lang="en-US" sz="3600" dirty="0">
                <a:solidFill>
                  <a:schemeClr val="accent1">
                    <a:lumMod val="60000"/>
                    <a:lumOff val="40000"/>
                  </a:schemeClr>
                </a:solidFill>
                <a:latin typeface="Times New Roman" panose="02020603050405020304" pitchFamily="18" charset="0"/>
                <a:cs typeface="Times New Roman" panose="02020603050405020304" pitchFamily="18" charset="0"/>
              </a:rPr>
            </a:br>
            <a:r>
              <a:rPr lang="en-US" sz="3600" dirty="0">
                <a:solidFill>
                  <a:schemeClr val="accent1">
                    <a:lumMod val="60000"/>
                    <a:lumOff val="40000"/>
                  </a:schemeClr>
                </a:solidFill>
                <a:latin typeface="Times New Roman" panose="02020603050405020304" pitchFamily="18" charset="0"/>
                <a:cs typeface="Times New Roman" panose="02020603050405020304" pitchFamily="18" charset="0"/>
              </a:rPr>
              <a:t>Suggestions on How to Prepare a Presentation</a:t>
            </a:r>
          </a:p>
          <a:p>
            <a:br>
              <a:rPr lang="en-US" sz="3600" dirty="0">
                <a:solidFill>
                  <a:srgbClr val="CCECFF"/>
                </a:solidFill>
                <a:latin typeface="Times New Roman" panose="02020603050405020304" pitchFamily="18" charset="0"/>
                <a:cs typeface="Times New Roman" panose="02020603050405020304" pitchFamily="18" charset="0"/>
              </a:rPr>
            </a:br>
            <a:r>
              <a:rPr lang="en-US" sz="3600" dirty="0">
                <a:solidFill>
                  <a:srgbClr val="FF0000"/>
                </a:solidFill>
                <a:latin typeface="Times New Roman" panose="02020603050405020304" pitchFamily="18" charset="0"/>
                <a:cs typeface="Times New Roman" panose="02020603050405020304" pitchFamily="18" charset="0"/>
              </a:rPr>
              <a:t>! Do not use the SMA design of this presentation!</a:t>
            </a:r>
            <a:endParaRPr lang="en-CA" sz="3600" dirty="0">
              <a:latin typeface="Times New Roman" panose="02020603050405020304" pitchFamily="18" charset="0"/>
              <a:cs typeface="Times New Roman" panose="02020603050405020304" pitchFamily="18" charset="0"/>
            </a:endParaRPr>
          </a:p>
        </p:txBody>
      </p:sp>
      <p:sp>
        <p:nvSpPr>
          <p:cNvPr id="12" name="TextBox 11"/>
          <p:cNvSpPr txBox="1"/>
          <p:nvPr/>
        </p:nvSpPr>
        <p:spPr>
          <a:xfrm>
            <a:off x="1481666" y="1666795"/>
            <a:ext cx="8034867" cy="646331"/>
          </a:xfrm>
          <a:prstGeom prst="rect">
            <a:avLst/>
          </a:prstGeom>
          <a:noFill/>
        </p:spPr>
        <p:txBody>
          <a:bodyPr wrap="square" rtlCol="0">
            <a:spAutoFit/>
          </a:bodyPr>
          <a:lstStyle/>
          <a:p>
            <a:r>
              <a:rPr lang="en-CA" sz="3600" dirty="0">
                <a:solidFill>
                  <a:srgbClr val="00B050"/>
                </a:solidFill>
                <a:latin typeface="Times New Roman" panose="02020603050405020304" pitchFamily="18" charset="0"/>
                <a:cs typeface="Times New Roman" panose="02020603050405020304" pitchFamily="18" charset="0"/>
              </a:rPr>
              <a:t>SMA ENVIRONMENTAL FORUM 2021</a:t>
            </a:r>
          </a:p>
        </p:txBody>
      </p:sp>
      <p:sp>
        <p:nvSpPr>
          <p:cNvPr id="14" name="TextBox 13"/>
          <p:cNvSpPr txBox="1"/>
          <p:nvPr/>
        </p:nvSpPr>
        <p:spPr>
          <a:xfrm>
            <a:off x="7205133" y="5650468"/>
            <a:ext cx="4191000" cy="369332"/>
          </a:xfrm>
          <a:prstGeom prst="rect">
            <a:avLst/>
          </a:prstGeom>
          <a:noFill/>
        </p:spPr>
        <p:txBody>
          <a:bodyPr wrap="square" rtlCol="0">
            <a:spAutoFit/>
          </a:bodyPr>
          <a:lstStyle/>
          <a:p>
            <a:r>
              <a:rPr lang="en-CA" dirty="0"/>
              <a:t>Saskatoon, Saskatchewan October 14-15, 2020</a:t>
            </a:r>
          </a:p>
        </p:txBody>
      </p:sp>
    </p:spTree>
    <p:extLst>
      <p:ext uri="{BB962C8B-B14F-4D97-AF65-F5344CB8AC3E}">
        <p14:creationId xmlns:p14="http://schemas.microsoft.com/office/powerpoint/2010/main" val="3786654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Rectangle 1026"/>
          <p:cNvSpPr>
            <a:spLocks noGrp="1" noChangeArrowheads="1"/>
          </p:cNvSpPr>
          <p:nvPr>
            <p:ph type="title"/>
          </p:nvPr>
        </p:nvSpPr>
        <p:spPr>
          <a:xfrm>
            <a:off x="231775" y="89959"/>
            <a:ext cx="8534400" cy="762000"/>
          </a:xfrm>
        </p:spPr>
        <p:txBody>
          <a:bodyPr/>
          <a:lstStyle/>
          <a:p>
            <a:r>
              <a:rPr lang="en-US" dirty="0">
                <a:solidFill>
                  <a:srgbClr val="FFC000"/>
                </a:solidFill>
                <a:latin typeface="Times New Roman" panose="02020603050405020304" pitchFamily="18" charset="0"/>
                <a:cs typeface="Times New Roman" panose="02020603050405020304" pitchFamily="18" charset="0"/>
              </a:rPr>
              <a:t>Introduction</a:t>
            </a:r>
          </a:p>
        </p:txBody>
      </p:sp>
      <p:sp>
        <p:nvSpPr>
          <p:cNvPr id="2" name="Rectangle 1"/>
          <p:cNvSpPr/>
          <p:nvPr/>
        </p:nvSpPr>
        <p:spPr>
          <a:xfrm>
            <a:off x="1659465" y="2159969"/>
            <a:ext cx="9101667" cy="3108543"/>
          </a:xfrm>
          <a:prstGeom prst="rect">
            <a:avLst/>
          </a:prstGeom>
        </p:spPr>
        <p:txBody>
          <a:bodyPr wrap="square">
            <a:spAutoFit/>
          </a:bodyPr>
          <a:lstStyle/>
          <a:p>
            <a:pPr marL="285750" indent="-285750">
              <a:buFont typeface="Arial" panose="020B0604020202020204" pitchFamily="34" charset="0"/>
              <a:buChar char="•"/>
            </a:pPr>
            <a:r>
              <a:rPr lang="en-CA" sz="2800" dirty="0">
                <a:latin typeface="Times New Roman" panose="02020603050405020304" pitchFamily="18" charset="0"/>
                <a:cs typeface="Times New Roman" panose="02020603050405020304" pitchFamily="18" charset="0"/>
              </a:rPr>
              <a:t>Presentations for the SMA Environmental Forum 2021 must be prepared in MS PowerPoint</a:t>
            </a:r>
          </a:p>
          <a:p>
            <a:pPr marL="285750" indent="-285750">
              <a:buFont typeface="Arial" panose="020B0604020202020204" pitchFamily="34" charset="0"/>
              <a:buChar char="•"/>
            </a:pPr>
            <a:r>
              <a:rPr lang="en-CA" sz="2800" dirty="0">
                <a:latin typeface="Times New Roman" panose="02020603050405020304" pitchFamily="18" charset="0"/>
                <a:cs typeface="Times New Roman" panose="02020603050405020304" pitchFamily="18" charset="0"/>
              </a:rPr>
              <a:t>Presentations must be in </a:t>
            </a:r>
            <a:r>
              <a:rPr lang="en-CA" sz="2800" b="1" dirty="0">
                <a:latin typeface="Times New Roman" panose="02020603050405020304" pitchFamily="18" charset="0"/>
                <a:cs typeface="Times New Roman" panose="02020603050405020304" pitchFamily="18" charset="0"/>
              </a:rPr>
              <a:t>widescreen</a:t>
            </a:r>
            <a:r>
              <a:rPr lang="en-CA" sz="2800" dirty="0">
                <a:latin typeface="Times New Roman" panose="02020603050405020304" pitchFamily="18" charset="0"/>
                <a:cs typeface="Times New Roman" panose="02020603050405020304" pitchFamily="18" charset="0"/>
              </a:rPr>
              <a:t> (</a:t>
            </a:r>
            <a:r>
              <a:rPr lang="en-CA" sz="2800" b="1" dirty="0">
                <a:latin typeface="Times New Roman" panose="02020603050405020304" pitchFamily="18" charset="0"/>
                <a:cs typeface="Times New Roman" panose="02020603050405020304" pitchFamily="18" charset="0"/>
              </a:rPr>
              <a:t>16x9</a:t>
            </a:r>
            <a:r>
              <a:rPr lang="en-CA" sz="2800" dirty="0">
                <a:latin typeface="Times New Roman" panose="02020603050405020304" pitchFamily="18" charset="0"/>
                <a:cs typeface="Times New Roman" panose="02020603050405020304" pitchFamily="18" charset="0"/>
              </a:rPr>
              <a:t>) format</a:t>
            </a:r>
          </a:p>
          <a:p>
            <a:pPr marL="285750" indent="-285750">
              <a:buFont typeface="Arial" panose="020B0604020202020204" pitchFamily="34" charset="0"/>
              <a:buChar char="•"/>
            </a:pPr>
            <a:r>
              <a:rPr lang="en-CA" sz="2800" dirty="0">
                <a:latin typeface="Times New Roman" panose="02020603050405020304" pitchFamily="18" charset="0"/>
                <a:cs typeface="Times New Roman" panose="02020603050405020304" pitchFamily="18" charset="0"/>
              </a:rPr>
              <a:t>This presentation is a sample template</a:t>
            </a:r>
          </a:p>
          <a:p>
            <a:pPr marL="285750" indent="-285750">
              <a:buFont typeface="Arial" panose="020B0604020202020204" pitchFamily="34" charset="0"/>
              <a:buChar char="•"/>
            </a:pPr>
            <a:r>
              <a:rPr lang="en-CA" sz="2800" dirty="0">
                <a:latin typeface="Times New Roman" panose="02020603050405020304" pitchFamily="18" charset="0"/>
                <a:cs typeface="Times New Roman" panose="02020603050405020304" pitchFamily="18" charset="0"/>
              </a:rPr>
              <a:t>You are kindly asked to consider it when preparing your presentation; however, presenters may prepare their presentations according to their needs</a:t>
            </a:r>
          </a:p>
        </p:txBody>
      </p:sp>
    </p:spTree>
    <p:extLst>
      <p:ext uri="{BB962C8B-B14F-4D97-AF65-F5344CB8AC3E}">
        <p14:creationId xmlns:p14="http://schemas.microsoft.com/office/powerpoint/2010/main" val="1801207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1659465" y="2159969"/>
            <a:ext cx="9101667" cy="1815882"/>
          </a:xfrm>
          <a:prstGeom prst="rect">
            <a:avLst/>
          </a:prstGeom>
        </p:spPr>
        <p:txBody>
          <a:bodyPr wrap="square">
            <a:spAutoFit/>
          </a:bodyPr>
          <a:lstStyle/>
          <a:p>
            <a:pPr marL="285750" indent="-285750">
              <a:buFont typeface="Arial" panose="020B0604020202020204" pitchFamily="34" charset="0"/>
              <a:buChar char="•"/>
            </a:pPr>
            <a:r>
              <a:rPr lang="en-US" sz="2800" dirty="0"/>
              <a:t>Decide on presentation design</a:t>
            </a:r>
          </a:p>
          <a:p>
            <a:pPr marL="742950" lvl="1" indent="-285750">
              <a:buFont typeface="Arial" panose="020B0604020202020204" pitchFamily="34" charset="0"/>
              <a:buChar char="•"/>
            </a:pPr>
            <a:r>
              <a:rPr lang="en-US" sz="2800" dirty="0"/>
              <a:t>Choose your company/organization presentation template or</a:t>
            </a:r>
          </a:p>
          <a:p>
            <a:pPr marL="742950" lvl="1" indent="-285750">
              <a:buFont typeface="Arial" panose="020B0604020202020204" pitchFamily="34" charset="0"/>
              <a:buChar char="•"/>
            </a:pPr>
            <a:r>
              <a:rPr lang="en-US" sz="2800" dirty="0"/>
              <a:t>Create your own</a:t>
            </a:r>
          </a:p>
          <a:p>
            <a:pPr marL="285750" indent="-285750">
              <a:buFont typeface="Arial" panose="020B0604020202020204" pitchFamily="34" charset="0"/>
              <a:buChar char="•"/>
            </a:pPr>
            <a:r>
              <a:rPr lang="en-US" sz="2800" dirty="0">
                <a:solidFill>
                  <a:srgbClr val="FF0000"/>
                </a:solidFill>
              </a:rPr>
              <a:t>Do not use the SMA design of this presentation</a:t>
            </a:r>
          </a:p>
        </p:txBody>
      </p:sp>
      <p:sp>
        <p:nvSpPr>
          <p:cNvPr id="4" name="Title 1"/>
          <p:cNvSpPr txBox="1">
            <a:spLocks/>
          </p:cNvSpPr>
          <p:nvPr/>
        </p:nvSpPr>
        <p:spPr bwMode="auto">
          <a:xfrm>
            <a:off x="418041" y="140759"/>
            <a:ext cx="8534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006546"/>
                </a:solidFill>
                <a:latin typeface="+mj-lt"/>
                <a:ea typeface="+mj-ea"/>
                <a:cs typeface="+mj-cs"/>
              </a:defRPr>
            </a:lvl1pPr>
            <a:lvl2pPr algn="l" rtl="0" eaLnBrk="0" fontAlgn="base" hangingPunct="0">
              <a:spcBef>
                <a:spcPct val="0"/>
              </a:spcBef>
              <a:spcAft>
                <a:spcPct val="0"/>
              </a:spcAft>
              <a:defRPr sz="4400">
                <a:solidFill>
                  <a:srgbClr val="006546"/>
                </a:solidFill>
                <a:latin typeface="Arial Narrow" pitchFamily="34" charset="0"/>
              </a:defRPr>
            </a:lvl2pPr>
            <a:lvl3pPr algn="l" rtl="0" eaLnBrk="0" fontAlgn="base" hangingPunct="0">
              <a:spcBef>
                <a:spcPct val="0"/>
              </a:spcBef>
              <a:spcAft>
                <a:spcPct val="0"/>
              </a:spcAft>
              <a:defRPr sz="4400">
                <a:solidFill>
                  <a:srgbClr val="006546"/>
                </a:solidFill>
                <a:latin typeface="Arial Narrow" pitchFamily="34" charset="0"/>
              </a:defRPr>
            </a:lvl3pPr>
            <a:lvl4pPr algn="l" rtl="0" eaLnBrk="0" fontAlgn="base" hangingPunct="0">
              <a:spcBef>
                <a:spcPct val="0"/>
              </a:spcBef>
              <a:spcAft>
                <a:spcPct val="0"/>
              </a:spcAft>
              <a:defRPr sz="4400">
                <a:solidFill>
                  <a:srgbClr val="006546"/>
                </a:solidFill>
                <a:latin typeface="Arial Narrow" pitchFamily="34" charset="0"/>
              </a:defRPr>
            </a:lvl4pPr>
            <a:lvl5pPr algn="l" rtl="0" eaLnBrk="0" fontAlgn="base" hangingPunct="0">
              <a:spcBef>
                <a:spcPct val="0"/>
              </a:spcBef>
              <a:spcAft>
                <a:spcPct val="0"/>
              </a:spcAft>
              <a:defRPr sz="4400">
                <a:solidFill>
                  <a:srgbClr val="006546"/>
                </a:solidFill>
                <a:latin typeface="Arial Narrow" pitchFamily="34" charset="0"/>
              </a:defRPr>
            </a:lvl5pPr>
            <a:lvl6pPr marL="457200" algn="l" rtl="0" fontAlgn="base">
              <a:spcBef>
                <a:spcPct val="0"/>
              </a:spcBef>
              <a:spcAft>
                <a:spcPct val="0"/>
              </a:spcAft>
              <a:defRPr sz="4400">
                <a:solidFill>
                  <a:srgbClr val="006546"/>
                </a:solidFill>
                <a:latin typeface="Arial Narrow" pitchFamily="34" charset="0"/>
              </a:defRPr>
            </a:lvl6pPr>
            <a:lvl7pPr marL="914400" algn="l" rtl="0" fontAlgn="base">
              <a:spcBef>
                <a:spcPct val="0"/>
              </a:spcBef>
              <a:spcAft>
                <a:spcPct val="0"/>
              </a:spcAft>
              <a:defRPr sz="4400">
                <a:solidFill>
                  <a:srgbClr val="006546"/>
                </a:solidFill>
                <a:latin typeface="Arial Narrow" pitchFamily="34" charset="0"/>
              </a:defRPr>
            </a:lvl7pPr>
            <a:lvl8pPr marL="1371600" algn="l" rtl="0" fontAlgn="base">
              <a:spcBef>
                <a:spcPct val="0"/>
              </a:spcBef>
              <a:spcAft>
                <a:spcPct val="0"/>
              </a:spcAft>
              <a:defRPr sz="4400">
                <a:solidFill>
                  <a:srgbClr val="006546"/>
                </a:solidFill>
                <a:latin typeface="Arial Narrow" pitchFamily="34" charset="0"/>
              </a:defRPr>
            </a:lvl8pPr>
            <a:lvl9pPr marL="1828800" algn="l" rtl="0" fontAlgn="base">
              <a:spcBef>
                <a:spcPct val="0"/>
              </a:spcBef>
              <a:spcAft>
                <a:spcPct val="0"/>
              </a:spcAft>
              <a:defRPr sz="4400">
                <a:solidFill>
                  <a:srgbClr val="006546"/>
                </a:solidFill>
                <a:latin typeface="Arial Narrow" pitchFamily="34" charset="0"/>
              </a:defRPr>
            </a:lvl9pPr>
          </a:lstStyle>
          <a:p>
            <a:r>
              <a:rPr lang="en-GB" dirty="0">
                <a:solidFill>
                  <a:srgbClr val="FFC000"/>
                </a:solidFill>
                <a:latin typeface="Times New Roman" panose="02020603050405020304" pitchFamily="18" charset="0"/>
                <a:cs typeface="Times New Roman" panose="02020603050405020304" pitchFamily="18" charset="0"/>
              </a:rPr>
              <a:t>Start</a:t>
            </a:r>
          </a:p>
        </p:txBody>
      </p:sp>
    </p:spTree>
    <p:extLst>
      <p:ext uri="{BB962C8B-B14F-4D97-AF65-F5344CB8AC3E}">
        <p14:creationId xmlns:p14="http://schemas.microsoft.com/office/powerpoint/2010/main" val="3216321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248708" y="149226"/>
            <a:ext cx="6558492" cy="762000"/>
          </a:xfrm>
        </p:spPr>
        <p:txBody>
          <a:bodyPr/>
          <a:lstStyle/>
          <a:p>
            <a:r>
              <a:rPr lang="en-GB" kern="1200" dirty="0">
                <a:solidFill>
                  <a:srgbClr val="FFC000"/>
                </a:solidFill>
                <a:latin typeface="Times New Roman" panose="02020603050405020304" pitchFamily="18" charset="0"/>
                <a:cs typeface="Times New Roman" panose="02020603050405020304" pitchFamily="18" charset="0"/>
              </a:rPr>
              <a:t>A Few Tips</a:t>
            </a:r>
          </a:p>
        </p:txBody>
      </p:sp>
      <p:sp>
        <p:nvSpPr>
          <p:cNvPr id="3" name="Rectangle 2"/>
          <p:cNvSpPr/>
          <p:nvPr/>
        </p:nvSpPr>
        <p:spPr>
          <a:xfrm>
            <a:off x="2048933" y="1818269"/>
            <a:ext cx="8585200" cy="2677656"/>
          </a:xfrm>
          <a:prstGeom prst="rect">
            <a:avLst/>
          </a:prstGeom>
        </p:spPr>
        <p:txBody>
          <a:bodyPr wrap="square">
            <a:spAutoFit/>
          </a:bodyPr>
          <a:lstStyle/>
          <a:p>
            <a:pPr marL="457200" indent="-457200">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Keep It Simple </a:t>
            </a:r>
          </a:p>
          <a:p>
            <a:pPr marL="457200" indent="-457200">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Keywords only</a:t>
            </a:r>
          </a:p>
          <a:p>
            <a:pPr marL="457200" indent="-457200">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Minimize the use of sentences</a:t>
            </a:r>
          </a:p>
          <a:p>
            <a:pPr marL="457200" indent="-457200">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Refrain from simply reading your slides, talk freely</a:t>
            </a:r>
          </a:p>
          <a:p>
            <a:pPr marL="914400" lvl="1" indent="-457200">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no one appreciates a talking PowerPoint Head </a:t>
            </a:r>
            <a:r>
              <a:rPr lang="en-GB" sz="2800" dirty="0">
                <a:latin typeface="Times New Roman" panose="02020603050405020304" pitchFamily="18" charset="0"/>
                <a:cs typeface="Times New Roman" panose="02020603050405020304" pitchFamily="18" charset="0"/>
                <a:sym typeface="Wingdings" panose="05000000000000000000" pitchFamily="2" charset="2"/>
              </a:rPr>
              <a:t> </a:t>
            </a:r>
            <a:endParaRPr lang="en-GB" sz="28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Conclude with a </a:t>
            </a:r>
            <a:r>
              <a:rPr lang="en-GB" sz="2800" dirty="0">
                <a:solidFill>
                  <a:srgbClr val="FF0000"/>
                </a:solidFill>
                <a:latin typeface="Times New Roman" panose="02020603050405020304" pitchFamily="18" charset="0"/>
                <a:cs typeface="Times New Roman" panose="02020603050405020304" pitchFamily="18" charset="0"/>
              </a:rPr>
              <a:t>Take Home Message(s)</a:t>
            </a:r>
          </a:p>
        </p:txBody>
      </p:sp>
    </p:spTree>
    <p:extLst>
      <p:ext uri="{BB962C8B-B14F-4D97-AF65-F5344CB8AC3E}">
        <p14:creationId xmlns:p14="http://schemas.microsoft.com/office/powerpoint/2010/main" val="1878038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282575" y="98425"/>
            <a:ext cx="6355292"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a:solidFill>
                  <a:srgbClr val="006546"/>
                </a:solidFill>
                <a:latin typeface="+mj-lt"/>
                <a:ea typeface="+mj-ea"/>
                <a:cs typeface="+mj-cs"/>
              </a:defRPr>
            </a:lvl1pPr>
            <a:lvl2pPr algn="l" rtl="0" eaLnBrk="0" fontAlgn="base" hangingPunct="0">
              <a:spcBef>
                <a:spcPct val="0"/>
              </a:spcBef>
              <a:spcAft>
                <a:spcPct val="0"/>
              </a:spcAft>
              <a:defRPr sz="4400">
                <a:solidFill>
                  <a:srgbClr val="006546"/>
                </a:solidFill>
                <a:latin typeface="Arial Narrow" pitchFamily="34" charset="0"/>
              </a:defRPr>
            </a:lvl2pPr>
            <a:lvl3pPr algn="l" rtl="0" eaLnBrk="0" fontAlgn="base" hangingPunct="0">
              <a:spcBef>
                <a:spcPct val="0"/>
              </a:spcBef>
              <a:spcAft>
                <a:spcPct val="0"/>
              </a:spcAft>
              <a:defRPr sz="4400">
                <a:solidFill>
                  <a:srgbClr val="006546"/>
                </a:solidFill>
                <a:latin typeface="Arial Narrow" pitchFamily="34" charset="0"/>
              </a:defRPr>
            </a:lvl3pPr>
            <a:lvl4pPr algn="l" rtl="0" eaLnBrk="0" fontAlgn="base" hangingPunct="0">
              <a:spcBef>
                <a:spcPct val="0"/>
              </a:spcBef>
              <a:spcAft>
                <a:spcPct val="0"/>
              </a:spcAft>
              <a:defRPr sz="4400">
                <a:solidFill>
                  <a:srgbClr val="006546"/>
                </a:solidFill>
                <a:latin typeface="Arial Narrow" pitchFamily="34" charset="0"/>
              </a:defRPr>
            </a:lvl4pPr>
            <a:lvl5pPr algn="l" rtl="0" eaLnBrk="0" fontAlgn="base" hangingPunct="0">
              <a:spcBef>
                <a:spcPct val="0"/>
              </a:spcBef>
              <a:spcAft>
                <a:spcPct val="0"/>
              </a:spcAft>
              <a:defRPr sz="4400">
                <a:solidFill>
                  <a:srgbClr val="006546"/>
                </a:solidFill>
                <a:latin typeface="Arial Narrow" pitchFamily="34" charset="0"/>
              </a:defRPr>
            </a:lvl5pPr>
            <a:lvl6pPr marL="457200" algn="l" rtl="0" fontAlgn="base">
              <a:spcBef>
                <a:spcPct val="0"/>
              </a:spcBef>
              <a:spcAft>
                <a:spcPct val="0"/>
              </a:spcAft>
              <a:defRPr sz="4400">
                <a:solidFill>
                  <a:srgbClr val="006546"/>
                </a:solidFill>
                <a:latin typeface="Arial Narrow" pitchFamily="34" charset="0"/>
              </a:defRPr>
            </a:lvl6pPr>
            <a:lvl7pPr marL="914400" algn="l" rtl="0" fontAlgn="base">
              <a:spcBef>
                <a:spcPct val="0"/>
              </a:spcBef>
              <a:spcAft>
                <a:spcPct val="0"/>
              </a:spcAft>
              <a:defRPr sz="4400">
                <a:solidFill>
                  <a:srgbClr val="006546"/>
                </a:solidFill>
                <a:latin typeface="Arial Narrow" pitchFamily="34" charset="0"/>
              </a:defRPr>
            </a:lvl7pPr>
            <a:lvl8pPr marL="1371600" algn="l" rtl="0" fontAlgn="base">
              <a:spcBef>
                <a:spcPct val="0"/>
              </a:spcBef>
              <a:spcAft>
                <a:spcPct val="0"/>
              </a:spcAft>
              <a:defRPr sz="4400">
                <a:solidFill>
                  <a:srgbClr val="006546"/>
                </a:solidFill>
                <a:latin typeface="Arial Narrow" pitchFamily="34" charset="0"/>
              </a:defRPr>
            </a:lvl8pPr>
            <a:lvl9pPr marL="1828800" algn="l" rtl="0" fontAlgn="base">
              <a:spcBef>
                <a:spcPct val="0"/>
              </a:spcBef>
              <a:spcAft>
                <a:spcPct val="0"/>
              </a:spcAft>
              <a:defRPr sz="4400">
                <a:solidFill>
                  <a:srgbClr val="006546"/>
                </a:solidFill>
                <a:latin typeface="Arial Narrow" pitchFamily="34" charset="0"/>
              </a:defRPr>
            </a:lvl9pPr>
          </a:lstStyle>
          <a:p>
            <a:r>
              <a:rPr lang="en-GB" dirty="0">
                <a:solidFill>
                  <a:srgbClr val="FFC000"/>
                </a:solidFill>
                <a:latin typeface="Times New Roman" panose="02020603050405020304" pitchFamily="18" charset="0"/>
                <a:cs typeface="Times New Roman" panose="02020603050405020304" pitchFamily="18" charset="0"/>
              </a:rPr>
              <a:t>Instructions</a:t>
            </a:r>
          </a:p>
        </p:txBody>
      </p:sp>
      <p:sp>
        <p:nvSpPr>
          <p:cNvPr id="6" name="Content Placeholder 2"/>
          <p:cNvSpPr>
            <a:spLocks noGrp="1"/>
          </p:cNvSpPr>
          <p:nvPr>
            <p:ph idx="1"/>
          </p:nvPr>
        </p:nvSpPr>
        <p:spPr>
          <a:xfrm>
            <a:off x="282574" y="1524000"/>
            <a:ext cx="10207625" cy="4572000"/>
          </a:xfrm>
        </p:spPr>
        <p:txBody>
          <a:bodyPr/>
          <a:lstStyle/>
          <a:p>
            <a:r>
              <a:rPr lang="en-GB" sz="2800" dirty="0">
                <a:solidFill>
                  <a:schemeClr val="tx1"/>
                </a:solidFill>
                <a:latin typeface="Times New Roman" panose="02020603050405020304" pitchFamily="18" charset="0"/>
                <a:cs typeface="Times New Roman" panose="02020603050405020304" pitchFamily="18" charset="0"/>
              </a:rPr>
              <a:t>Maximum length of presentation is 30 minutes (20-25 minutes presentation, 5-10 minutes for questions/transition to next speaker.</a:t>
            </a:r>
          </a:p>
          <a:p>
            <a:r>
              <a:rPr lang="en-GB" sz="2800" dirty="0">
                <a:solidFill>
                  <a:schemeClr val="tx1"/>
                </a:solidFill>
                <a:latin typeface="Times New Roman" panose="02020603050405020304" pitchFamily="18" charset="0"/>
                <a:cs typeface="Times New Roman" panose="02020603050405020304" pitchFamily="18" charset="0"/>
              </a:rPr>
              <a:t>Please be respectful of the time constraints as other presenters have interesting presentations as well.</a:t>
            </a:r>
          </a:p>
          <a:p>
            <a:r>
              <a:rPr lang="en-GB" sz="2800" dirty="0">
                <a:solidFill>
                  <a:schemeClr val="tx1"/>
                </a:solidFill>
                <a:latin typeface="Times New Roman" panose="02020603050405020304" pitchFamily="18" charset="0"/>
                <a:cs typeface="Times New Roman" panose="02020603050405020304" pitchFamily="18" charset="0"/>
              </a:rPr>
              <a:t>You must submit your presentation to Brad Sigurdson at </a:t>
            </a:r>
            <a:r>
              <a:rPr lang="en-GB" sz="2800" u="sng" dirty="0" err="1">
                <a:solidFill>
                  <a:schemeClr val="tx1"/>
                </a:solidFill>
                <a:latin typeface="Times New Roman" panose="02020603050405020304" pitchFamily="18" charset="0"/>
                <a:cs typeface="Times New Roman" panose="02020603050405020304" pitchFamily="18" charset="0"/>
              </a:rPr>
              <a:t>bsigurdson@saskmining,ca</a:t>
            </a:r>
            <a:endParaRPr lang="en-GB" sz="2800" dirty="0">
              <a:solidFill>
                <a:schemeClr val="tx1"/>
              </a:solidFill>
              <a:latin typeface="Times New Roman" panose="02020603050405020304" pitchFamily="18" charset="0"/>
              <a:cs typeface="Times New Roman" panose="02020603050405020304" pitchFamily="18" charset="0"/>
            </a:endParaRPr>
          </a:p>
          <a:p>
            <a:r>
              <a:rPr lang="en-CA" sz="2800" dirty="0">
                <a:solidFill>
                  <a:schemeClr val="tx1"/>
                </a:solidFill>
                <a:latin typeface="Times New Roman" panose="02020603050405020304" pitchFamily="18" charset="0"/>
                <a:cs typeface="Times New Roman" panose="02020603050405020304" pitchFamily="18" charset="0"/>
              </a:rPr>
              <a:t>The deadline for submission of the presentation in PPT/PPTX format is </a:t>
            </a:r>
            <a:r>
              <a:rPr lang="en-CA" sz="2800" kern="1200" dirty="0">
                <a:solidFill>
                  <a:srgbClr val="FF0000"/>
                </a:solidFill>
                <a:latin typeface="Times New Roman" panose="02020603050405020304" pitchFamily="18" charset="0"/>
                <a:cs typeface="Times New Roman" panose="02020603050405020304" pitchFamily="18" charset="0"/>
              </a:rPr>
              <a:t>Friday October 15, 2021</a:t>
            </a:r>
            <a:r>
              <a:rPr lang="en-CA" sz="2800" dirty="0">
                <a:solidFill>
                  <a:schemeClr val="tx1"/>
                </a:solidFill>
                <a:latin typeface="Times New Roman" panose="02020603050405020304" pitchFamily="18" charset="0"/>
                <a:cs typeface="Times New Roman" panose="02020603050405020304" pitchFamily="18" charset="0"/>
              </a:rPr>
              <a:t>. Submission prior to this date is encouraged and changes to submitted presentations will be allowed until the above deadline. </a:t>
            </a:r>
            <a:endParaRPr lang="en-GB" dirty="0">
              <a:solidFill>
                <a:srgbClr val="FFC000"/>
              </a:solidFill>
            </a:endParaRPr>
          </a:p>
        </p:txBody>
      </p:sp>
    </p:spTree>
    <p:extLst>
      <p:ext uri="{BB962C8B-B14F-4D97-AF65-F5344CB8AC3E}">
        <p14:creationId xmlns:p14="http://schemas.microsoft.com/office/powerpoint/2010/main" val="2448722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Content Placeholder 2"/>
          <p:cNvSpPr>
            <a:spLocks noGrp="1"/>
          </p:cNvSpPr>
          <p:nvPr>
            <p:ph idx="1"/>
          </p:nvPr>
        </p:nvSpPr>
        <p:spPr>
          <a:xfrm>
            <a:off x="401107" y="1523998"/>
            <a:ext cx="10707159" cy="4724401"/>
          </a:xfrm>
        </p:spPr>
        <p:txBody>
          <a:bodyPr/>
          <a:lstStyle/>
          <a:p>
            <a:r>
              <a:rPr lang="en-CA" sz="2800" dirty="0">
                <a:solidFill>
                  <a:schemeClr val="tx1"/>
                </a:solidFill>
                <a:latin typeface="Times New Roman" panose="02020603050405020304" pitchFamily="18" charset="0"/>
                <a:cs typeface="Times New Roman" panose="02020603050405020304" pitchFamily="18" charset="0"/>
              </a:rPr>
              <a:t>Presentations will be posted on the SMA website as unedited presentations in PDF format by December 2021. The Programme Committee acknowledges that some presented information may be provided by a third party, and as such, the SMA will accept presentations that have been modified from their originally presented form, </a:t>
            </a:r>
            <a:r>
              <a:rPr lang="en-CA" sz="2800" dirty="0">
                <a:solidFill>
                  <a:srgbClr val="FF0000"/>
                </a:solidFill>
                <a:latin typeface="Times New Roman" panose="02020603050405020304" pitchFamily="18" charset="0"/>
                <a:cs typeface="Times New Roman" panose="02020603050405020304" pitchFamily="18" charset="0"/>
              </a:rPr>
              <a:t>where authors receive prior approval from the SMA from Brad Sigurdson at </a:t>
            </a:r>
            <a:r>
              <a:rPr lang="en-CA" sz="2800" u="sng" dirty="0">
                <a:solidFill>
                  <a:srgbClr val="FF0000"/>
                </a:solidFill>
                <a:latin typeface="Times New Roman" panose="02020603050405020304" pitchFamily="18" charset="0"/>
                <a:cs typeface="Times New Roman" panose="02020603050405020304" pitchFamily="18" charset="0"/>
              </a:rPr>
              <a:t>bsigurdson@saskmining.ca</a:t>
            </a:r>
            <a:r>
              <a:rPr lang="en-CA" sz="2800" dirty="0">
                <a:solidFill>
                  <a:schemeClr val="tx1"/>
                </a:solidFill>
                <a:latin typeface="Times New Roman" panose="02020603050405020304" pitchFamily="18" charset="0"/>
                <a:cs typeface="Times New Roman" panose="02020603050405020304" pitchFamily="18" charset="0"/>
              </a:rPr>
              <a:t>. All other presentations will be posted on the SMA website as presented at the forum. </a:t>
            </a:r>
          </a:p>
        </p:txBody>
      </p:sp>
      <p:sp>
        <p:nvSpPr>
          <p:cNvPr id="5" name="Title 1"/>
          <p:cNvSpPr>
            <a:spLocks noGrp="1"/>
          </p:cNvSpPr>
          <p:nvPr>
            <p:ph type="title"/>
          </p:nvPr>
        </p:nvSpPr>
        <p:spPr>
          <a:xfrm>
            <a:off x="282575" y="194733"/>
            <a:ext cx="6550025" cy="762000"/>
          </a:xfrm>
        </p:spPr>
        <p:txBody>
          <a:bodyPr/>
          <a:lstStyle/>
          <a:p>
            <a:r>
              <a:rPr lang="en-GB" kern="1200" dirty="0">
                <a:solidFill>
                  <a:srgbClr val="FFC000"/>
                </a:solidFill>
                <a:latin typeface="Times New Roman" panose="02020603050405020304" pitchFamily="18" charset="0"/>
                <a:cs typeface="Times New Roman" panose="02020603050405020304" pitchFamily="18" charset="0"/>
              </a:rPr>
              <a:t>Conclusions</a:t>
            </a:r>
          </a:p>
        </p:txBody>
      </p:sp>
    </p:spTree>
    <p:extLst>
      <p:ext uri="{BB962C8B-B14F-4D97-AF65-F5344CB8AC3E}">
        <p14:creationId xmlns:p14="http://schemas.microsoft.com/office/powerpoint/2010/main" val="2951420963"/>
      </p:ext>
    </p:extLst>
  </p:cSld>
  <p:clrMapOvr>
    <a:masterClrMapping/>
  </p:clrMapOvr>
</p:sld>
</file>

<file path=ppt/theme/theme1.xml><?xml version="1.0" encoding="utf-8"?>
<a:theme xmlns:a="http://schemas.openxmlformats.org/drawingml/2006/main" name="SMA_PPP Template">
  <a:themeElements>
    <a:clrScheme name="SMA_PPP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SMA_PPP 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MA_PPP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MA_PPP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MA_PPP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MA_PPP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MA_PPP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MA_PPP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MA_PPP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473</TotalTime>
  <Words>2267</Words>
  <Application>Microsoft Office PowerPoint</Application>
  <PresentationFormat>Widescreen</PresentationFormat>
  <Paragraphs>64</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Arial Narrow</vt:lpstr>
      <vt:lpstr>Calibri</vt:lpstr>
      <vt:lpstr>Times New Roman</vt:lpstr>
      <vt:lpstr>SMA_PPP Template</vt:lpstr>
      <vt:lpstr>PowerPoint Presentation</vt:lpstr>
      <vt:lpstr>Introduction</vt:lpstr>
      <vt:lpstr>PowerPoint Presentation</vt:lpstr>
      <vt:lpstr>A Few Tips</vt:lpstr>
      <vt:lpstr>PowerPoint Presentation</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 Sigurdson</dc:creator>
  <cp:lastModifiedBy>Brad Sigurdson</cp:lastModifiedBy>
  <cp:revision>13</cp:revision>
  <dcterms:created xsi:type="dcterms:W3CDTF">2015-11-26T14:32:05Z</dcterms:created>
  <dcterms:modified xsi:type="dcterms:W3CDTF">2021-06-18T14:50:54Z</dcterms:modified>
</cp:coreProperties>
</file>